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464" r:id="rId2"/>
    <p:sldId id="299" r:id="rId3"/>
    <p:sldId id="256" r:id="rId4"/>
    <p:sldId id="257" r:id="rId5"/>
    <p:sldId id="258" r:id="rId6"/>
    <p:sldId id="259" r:id="rId7"/>
    <p:sldId id="260" r:id="rId8"/>
    <p:sldId id="261" r:id="rId9"/>
    <p:sldId id="262" r:id="rId10"/>
    <p:sldId id="263" r:id="rId11"/>
    <p:sldId id="264" r:id="rId12"/>
    <p:sldId id="459" r:id="rId13"/>
    <p:sldId id="460" r:id="rId14"/>
    <p:sldId id="430" r:id="rId15"/>
    <p:sldId id="431" r:id="rId16"/>
    <p:sldId id="461" r:id="rId17"/>
    <p:sldId id="462" r:id="rId18"/>
    <p:sldId id="302" r:id="rId19"/>
    <p:sldId id="265" r:id="rId20"/>
    <p:sldId id="390" r:id="rId21"/>
    <p:sldId id="393" r:id="rId22"/>
    <p:sldId id="392" r:id="rId23"/>
    <p:sldId id="463" r:id="rId24"/>
    <p:sldId id="396" r:id="rId25"/>
    <p:sldId id="267" r:id="rId26"/>
    <p:sldId id="395" r:id="rId27"/>
    <p:sldId id="269" r:id="rId28"/>
    <p:sldId id="394" r:id="rId29"/>
    <p:sldId id="320" r:id="rId30"/>
    <p:sldId id="465" r:id="rId31"/>
    <p:sldId id="446" r:id="rId32"/>
    <p:sldId id="466" r:id="rId33"/>
    <p:sldId id="276" r:id="rId34"/>
    <p:sldId id="448" r:id="rId35"/>
    <p:sldId id="447" r:id="rId36"/>
    <p:sldId id="295" r:id="rId37"/>
    <p:sldId id="440" r:id="rId38"/>
    <p:sldId id="279" r:id="rId39"/>
    <p:sldId id="327" r:id="rId40"/>
    <p:sldId id="328" r:id="rId41"/>
    <p:sldId id="326" r:id="rId42"/>
    <p:sldId id="441" r:id="rId43"/>
    <p:sldId id="315" r:id="rId44"/>
    <p:sldId id="277" r:id="rId45"/>
    <p:sldId id="442" r:id="rId46"/>
    <p:sldId id="285" r:id="rId47"/>
    <p:sldId id="479" r:id="rId48"/>
    <p:sldId id="480" r:id="rId49"/>
    <p:sldId id="481" r:id="rId50"/>
    <p:sldId id="292" r:id="rId51"/>
    <p:sldId id="287" r:id="rId52"/>
    <p:sldId id="289" r:id="rId53"/>
    <p:sldId id="291" r:id="rId54"/>
    <p:sldId id="281" r:id="rId55"/>
    <p:sldId id="482" r:id="rId56"/>
    <p:sldId id="282" r:id="rId57"/>
    <p:sldId id="284" r:id="rId58"/>
    <p:sldId id="484" r:id="rId59"/>
    <p:sldId id="283" r:id="rId60"/>
    <p:sldId id="485" r:id="rId61"/>
    <p:sldId id="457" r:id="rId62"/>
    <p:sldId id="490" r:id="rId63"/>
    <p:sldId id="493" r:id="rId64"/>
    <p:sldId id="489" r:id="rId65"/>
    <p:sldId id="494" r:id="rId66"/>
    <p:sldId id="495" r:id="rId67"/>
    <p:sldId id="486" r:id="rId68"/>
    <p:sldId id="487" r:id="rId69"/>
    <p:sldId id="496" r:id="rId70"/>
    <p:sldId id="488" r:id="rId71"/>
    <p:sldId id="491" r:id="rId72"/>
    <p:sldId id="492" r:id="rId73"/>
    <p:sldId id="408" r:id="rId74"/>
    <p:sldId id="497" r:id="rId75"/>
    <p:sldId id="409" r:id="rId76"/>
    <p:sldId id="410" r:id="rId77"/>
    <p:sldId id="411" r:id="rId78"/>
    <p:sldId id="498" r:id="rId79"/>
    <p:sldId id="444" r:id="rId80"/>
    <p:sldId id="330" r:id="rId81"/>
    <p:sldId id="331" r:id="rId82"/>
    <p:sldId id="332" r:id="rId83"/>
    <p:sldId id="333" r:id="rId84"/>
    <p:sldId id="443" r:id="rId85"/>
    <p:sldId id="297" r:id="rId86"/>
    <p:sldId id="499" r:id="rId8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FBC"/>
    <a:srgbClr val="9DB2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CACB75-A6E9-3748-B829-28450A738795}" v="4" dt="2022-10-06T07:02:25.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46"/>
    <p:restoredTop sz="95741"/>
  </p:normalViewPr>
  <p:slideViewPr>
    <p:cSldViewPr snapToGrid="0">
      <p:cViewPr varScale="1">
        <p:scale>
          <a:sx n="95" d="100"/>
          <a:sy n="95" d="100"/>
        </p:scale>
        <p:origin x="21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e van Steen" userId="b7af8d2b-3eda-4fcb-a931-3c6afb410171" providerId="ADAL" clId="{38CACB75-A6E9-3748-B829-28450A738795}"/>
    <pc:docChg chg="addSld modSld sldOrd">
      <pc:chgData name="Inge van Steen" userId="b7af8d2b-3eda-4fcb-a931-3c6afb410171" providerId="ADAL" clId="{38CACB75-A6E9-3748-B829-28450A738795}" dt="2022-10-06T07:05:45.731" v="66" actId="6549"/>
      <pc:docMkLst>
        <pc:docMk/>
      </pc:docMkLst>
      <pc:sldChg chg="modSp mod">
        <pc:chgData name="Inge van Steen" userId="b7af8d2b-3eda-4fcb-a931-3c6afb410171" providerId="ADAL" clId="{38CACB75-A6E9-3748-B829-28450A738795}" dt="2022-10-06T06:54:18.828" v="49" actId="20577"/>
        <pc:sldMkLst>
          <pc:docMk/>
          <pc:sldMk cId="3989712277" sldId="260"/>
        </pc:sldMkLst>
        <pc:spChg chg="mod">
          <ac:chgData name="Inge van Steen" userId="b7af8d2b-3eda-4fcb-a931-3c6afb410171" providerId="ADAL" clId="{38CACB75-A6E9-3748-B829-28450A738795}" dt="2022-10-06T06:54:18.828" v="49" actId="20577"/>
          <ac:spMkLst>
            <pc:docMk/>
            <pc:sldMk cId="3989712277" sldId="260"/>
            <ac:spMk id="2" creationId="{9FB5A313-71E9-3ADE-1C83-BB5A9165A3B1}"/>
          </ac:spMkLst>
        </pc:spChg>
      </pc:sldChg>
      <pc:sldChg chg="add setBg">
        <pc:chgData name="Inge van Steen" userId="b7af8d2b-3eda-4fcb-a931-3c6afb410171" providerId="ADAL" clId="{38CACB75-A6E9-3748-B829-28450A738795}" dt="2022-10-06T07:02:25.639" v="50"/>
        <pc:sldMkLst>
          <pc:docMk/>
          <pc:sldMk cId="88556335" sldId="276"/>
        </pc:sldMkLst>
      </pc:sldChg>
      <pc:sldChg chg="add setBg">
        <pc:chgData name="Inge van Steen" userId="b7af8d2b-3eda-4fcb-a931-3c6afb410171" providerId="ADAL" clId="{38CACB75-A6E9-3748-B829-28450A738795}" dt="2022-10-06T07:02:25.639" v="50"/>
        <pc:sldMkLst>
          <pc:docMk/>
          <pc:sldMk cId="1209827904" sldId="277"/>
        </pc:sldMkLst>
      </pc:sldChg>
      <pc:sldChg chg="add setBg">
        <pc:chgData name="Inge van Steen" userId="b7af8d2b-3eda-4fcb-a931-3c6afb410171" providerId="ADAL" clId="{38CACB75-A6E9-3748-B829-28450A738795}" dt="2022-10-06T07:02:25.639" v="50"/>
        <pc:sldMkLst>
          <pc:docMk/>
          <pc:sldMk cId="1295721231" sldId="279"/>
        </pc:sldMkLst>
      </pc:sldChg>
      <pc:sldChg chg="add">
        <pc:chgData name="Inge van Steen" userId="b7af8d2b-3eda-4fcb-a931-3c6afb410171" providerId="ADAL" clId="{38CACB75-A6E9-3748-B829-28450A738795}" dt="2022-10-06T07:02:25.639" v="50"/>
        <pc:sldMkLst>
          <pc:docMk/>
          <pc:sldMk cId="3465583048" sldId="281"/>
        </pc:sldMkLst>
      </pc:sldChg>
      <pc:sldChg chg="add setBg">
        <pc:chgData name="Inge van Steen" userId="b7af8d2b-3eda-4fcb-a931-3c6afb410171" providerId="ADAL" clId="{38CACB75-A6E9-3748-B829-28450A738795}" dt="2022-10-06T07:02:25.639" v="50"/>
        <pc:sldMkLst>
          <pc:docMk/>
          <pc:sldMk cId="3581945437" sldId="282"/>
        </pc:sldMkLst>
      </pc:sldChg>
      <pc:sldChg chg="add setBg">
        <pc:chgData name="Inge van Steen" userId="b7af8d2b-3eda-4fcb-a931-3c6afb410171" providerId="ADAL" clId="{38CACB75-A6E9-3748-B829-28450A738795}" dt="2022-10-06T07:02:25.639" v="50"/>
        <pc:sldMkLst>
          <pc:docMk/>
          <pc:sldMk cId="1566589756" sldId="283"/>
        </pc:sldMkLst>
      </pc:sldChg>
      <pc:sldChg chg="add setBg">
        <pc:chgData name="Inge van Steen" userId="b7af8d2b-3eda-4fcb-a931-3c6afb410171" providerId="ADAL" clId="{38CACB75-A6E9-3748-B829-28450A738795}" dt="2022-10-06T07:02:25.639" v="50"/>
        <pc:sldMkLst>
          <pc:docMk/>
          <pc:sldMk cId="1682882636" sldId="284"/>
        </pc:sldMkLst>
      </pc:sldChg>
      <pc:sldChg chg="add setBg">
        <pc:chgData name="Inge van Steen" userId="b7af8d2b-3eda-4fcb-a931-3c6afb410171" providerId="ADAL" clId="{38CACB75-A6E9-3748-B829-28450A738795}" dt="2022-10-06T07:02:25.639" v="50"/>
        <pc:sldMkLst>
          <pc:docMk/>
          <pc:sldMk cId="1790840432" sldId="285"/>
        </pc:sldMkLst>
      </pc:sldChg>
      <pc:sldChg chg="add setBg">
        <pc:chgData name="Inge van Steen" userId="b7af8d2b-3eda-4fcb-a931-3c6afb410171" providerId="ADAL" clId="{38CACB75-A6E9-3748-B829-28450A738795}" dt="2022-10-06T07:02:25.639" v="50"/>
        <pc:sldMkLst>
          <pc:docMk/>
          <pc:sldMk cId="1083475097" sldId="287"/>
        </pc:sldMkLst>
      </pc:sldChg>
      <pc:sldChg chg="add setBg">
        <pc:chgData name="Inge van Steen" userId="b7af8d2b-3eda-4fcb-a931-3c6afb410171" providerId="ADAL" clId="{38CACB75-A6E9-3748-B829-28450A738795}" dt="2022-10-06T07:02:25.639" v="50"/>
        <pc:sldMkLst>
          <pc:docMk/>
          <pc:sldMk cId="3347619689" sldId="289"/>
        </pc:sldMkLst>
      </pc:sldChg>
      <pc:sldChg chg="add setBg">
        <pc:chgData name="Inge van Steen" userId="b7af8d2b-3eda-4fcb-a931-3c6afb410171" providerId="ADAL" clId="{38CACB75-A6E9-3748-B829-28450A738795}" dt="2022-10-06T07:02:25.639" v="50"/>
        <pc:sldMkLst>
          <pc:docMk/>
          <pc:sldMk cId="3141986122" sldId="291"/>
        </pc:sldMkLst>
      </pc:sldChg>
      <pc:sldChg chg="add setBg">
        <pc:chgData name="Inge van Steen" userId="b7af8d2b-3eda-4fcb-a931-3c6afb410171" providerId="ADAL" clId="{38CACB75-A6E9-3748-B829-28450A738795}" dt="2022-10-06T07:02:25.639" v="50"/>
        <pc:sldMkLst>
          <pc:docMk/>
          <pc:sldMk cId="1971417984" sldId="292"/>
        </pc:sldMkLst>
      </pc:sldChg>
      <pc:sldChg chg="add setBg">
        <pc:chgData name="Inge van Steen" userId="b7af8d2b-3eda-4fcb-a931-3c6afb410171" providerId="ADAL" clId="{38CACB75-A6E9-3748-B829-28450A738795}" dt="2022-10-06T07:02:25.639" v="50"/>
        <pc:sldMkLst>
          <pc:docMk/>
          <pc:sldMk cId="1251583157" sldId="295"/>
        </pc:sldMkLst>
      </pc:sldChg>
      <pc:sldChg chg="add setBg">
        <pc:chgData name="Inge van Steen" userId="b7af8d2b-3eda-4fcb-a931-3c6afb410171" providerId="ADAL" clId="{38CACB75-A6E9-3748-B829-28450A738795}" dt="2022-10-06T07:02:25.639" v="50"/>
        <pc:sldMkLst>
          <pc:docMk/>
          <pc:sldMk cId="2160745856" sldId="297"/>
        </pc:sldMkLst>
      </pc:sldChg>
      <pc:sldChg chg="modSp mod">
        <pc:chgData name="Inge van Steen" userId="b7af8d2b-3eda-4fcb-a931-3c6afb410171" providerId="ADAL" clId="{38CACB75-A6E9-3748-B829-28450A738795}" dt="2022-09-11T09:21:36.853" v="40" actId="20577"/>
        <pc:sldMkLst>
          <pc:docMk/>
          <pc:sldMk cId="3485606919" sldId="299"/>
        </pc:sldMkLst>
        <pc:spChg chg="mod">
          <ac:chgData name="Inge van Steen" userId="b7af8d2b-3eda-4fcb-a931-3c6afb410171" providerId="ADAL" clId="{38CACB75-A6E9-3748-B829-28450A738795}" dt="2022-09-11T09:21:36.853" v="40" actId="20577"/>
          <ac:spMkLst>
            <pc:docMk/>
            <pc:sldMk cId="3485606919" sldId="299"/>
            <ac:spMk id="3" creationId="{00000000-0000-0000-0000-000000000000}"/>
          </ac:spMkLst>
        </pc:spChg>
      </pc:sldChg>
      <pc:sldChg chg="add setBg">
        <pc:chgData name="Inge van Steen" userId="b7af8d2b-3eda-4fcb-a931-3c6afb410171" providerId="ADAL" clId="{38CACB75-A6E9-3748-B829-28450A738795}" dt="2022-10-06T07:02:25.639" v="50"/>
        <pc:sldMkLst>
          <pc:docMk/>
          <pc:sldMk cId="3146935777" sldId="315"/>
        </pc:sldMkLst>
      </pc:sldChg>
      <pc:sldChg chg="add setBg">
        <pc:chgData name="Inge van Steen" userId="b7af8d2b-3eda-4fcb-a931-3c6afb410171" providerId="ADAL" clId="{38CACB75-A6E9-3748-B829-28450A738795}" dt="2022-10-06T07:02:25.639" v="50"/>
        <pc:sldMkLst>
          <pc:docMk/>
          <pc:sldMk cId="3324838819" sldId="320"/>
        </pc:sldMkLst>
      </pc:sldChg>
      <pc:sldChg chg="add setBg">
        <pc:chgData name="Inge van Steen" userId="b7af8d2b-3eda-4fcb-a931-3c6afb410171" providerId="ADAL" clId="{38CACB75-A6E9-3748-B829-28450A738795}" dt="2022-10-06T07:02:25.639" v="50"/>
        <pc:sldMkLst>
          <pc:docMk/>
          <pc:sldMk cId="1275852486" sldId="326"/>
        </pc:sldMkLst>
      </pc:sldChg>
      <pc:sldChg chg="modSp add mod setBg">
        <pc:chgData name="Inge van Steen" userId="b7af8d2b-3eda-4fcb-a931-3c6afb410171" providerId="ADAL" clId="{38CACB75-A6E9-3748-B829-28450A738795}" dt="2022-10-06T07:04:06.632" v="54" actId="1076"/>
        <pc:sldMkLst>
          <pc:docMk/>
          <pc:sldMk cId="1324560204" sldId="327"/>
        </pc:sldMkLst>
        <pc:spChg chg="mod">
          <ac:chgData name="Inge van Steen" userId="b7af8d2b-3eda-4fcb-a931-3c6afb410171" providerId="ADAL" clId="{38CACB75-A6E9-3748-B829-28450A738795}" dt="2022-10-06T07:04:06.632" v="54" actId="1076"/>
          <ac:spMkLst>
            <pc:docMk/>
            <pc:sldMk cId="1324560204" sldId="327"/>
            <ac:spMk id="2" creationId="{D4CFA5D9-F6A2-4E6D-8C07-AEBEAC2B9111}"/>
          </ac:spMkLst>
        </pc:spChg>
        <pc:picChg chg="mod">
          <ac:chgData name="Inge van Steen" userId="b7af8d2b-3eda-4fcb-a931-3c6afb410171" providerId="ADAL" clId="{38CACB75-A6E9-3748-B829-28450A738795}" dt="2022-10-06T07:03:57.632" v="52" actId="1076"/>
          <ac:picMkLst>
            <pc:docMk/>
            <pc:sldMk cId="1324560204" sldId="327"/>
            <ac:picMk id="4" creationId="{A2BD1CFE-1CFC-4F71-860C-FC0EAE2DC2CB}"/>
          </ac:picMkLst>
        </pc:picChg>
      </pc:sldChg>
      <pc:sldChg chg="add setBg">
        <pc:chgData name="Inge van Steen" userId="b7af8d2b-3eda-4fcb-a931-3c6afb410171" providerId="ADAL" clId="{38CACB75-A6E9-3748-B829-28450A738795}" dt="2022-10-06T07:02:25.639" v="50"/>
        <pc:sldMkLst>
          <pc:docMk/>
          <pc:sldMk cId="2536630875" sldId="328"/>
        </pc:sldMkLst>
      </pc:sldChg>
      <pc:sldChg chg="add setBg">
        <pc:chgData name="Inge van Steen" userId="b7af8d2b-3eda-4fcb-a931-3c6afb410171" providerId="ADAL" clId="{38CACB75-A6E9-3748-B829-28450A738795}" dt="2022-10-06T07:02:25.639" v="50"/>
        <pc:sldMkLst>
          <pc:docMk/>
          <pc:sldMk cId="2130815440" sldId="330"/>
        </pc:sldMkLst>
      </pc:sldChg>
      <pc:sldChg chg="add setBg">
        <pc:chgData name="Inge van Steen" userId="b7af8d2b-3eda-4fcb-a931-3c6afb410171" providerId="ADAL" clId="{38CACB75-A6E9-3748-B829-28450A738795}" dt="2022-10-06T07:02:25.639" v="50"/>
        <pc:sldMkLst>
          <pc:docMk/>
          <pc:sldMk cId="2751929111" sldId="331"/>
        </pc:sldMkLst>
      </pc:sldChg>
      <pc:sldChg chg="add setBg">
        <pc:chgData name="Inge van Steen" userId="b7af8d2b-3eda-4fcb-a931-3c6afb410171" providerId="ADAL" clId="{38CACB75-A6E9-3748-B829-28450A738795}" dt="2022-10-06T07:02:25.639" v="50"/>
        <pc:sldMkLst>
          <pc:docMk/>
          <pc:sldMk cId="3579174354" sldId="332"/>
        </pc:sldMkLst>
      </pc:sldChg>
      <pc:sldChg chg="add setBg">
        <pc:chgData name="Inge van Steen" userId="b7af8d2b-3eda-4fcb-a931-3c6afb410171" providerId="ADAL" clId="{38CACB75-A6E9-3748-B829-28450A738795}" dt="2022-10-06T07:02:25.639" v="50"/>
        <pc:sldMkLst>
          <pc:docMk/>
          <pc:sldMk cId="1723631453" sldId="333"/>
        </pc:sldMkLst>
      </pc:sldChg>
      <pc:sldChg chg="add setBg">
        <pc:chgData name="Inge van Steen" userId="b7af8d2b-3eda-4fcb-a931-3c6afb410171" providerId="ADAL" clId="{38CACB75-A6E9-3748-B829-28450A738795}" dt="2022-10-06T07:02:25.639" v="50"/>
        <pc:sldMkLst>
          <pc:docMk/>
          <pc:sldMk cId="4120557093" sldId="408"/>
        </pc:sldMkLst>
      </pc:sldChg>
      <pc:sldChg chg="add setBg">
        <pc:chgData name="Inge van Steen" userId="b7af8d2b-3eda-4fcb-a931-3c6afb410171" providerId="ADAL" clId="{38CACB75-A6E9-3748-B829-28450A738795}" dt="2022-10-06T07:02:25.639" v="50"/>
        <pc:sldMkLst>
          <pc:docMk/>
          <pc:sldMk cId="2877446813" sldId="409"/>
        </pc:sldMkLst>
      </pc:sldChg>
      <pc:sldChg chg="add setBg">
        <pc:chgData name="Inge van Steen" userId="b7af8d2b-3eda-4fcb-a931-3c6afb410171" providerId="ADAL" clId="{38CACB75-A6E9-3748-B829-28450A738795}" dt="2022-10-06T07:02:25.639" v="50"/>
        <pc:sldMkLst>
          <pc:docMk/>
          <pc:sldMk cId="920442207" sldId="410"/>
        </pc:sldMkLst>
      </pc:sldChg>
      <pc:sldChg chg="add setBg">
        <pc:chgData name="Inge van Steen" userId="b7af8d2b-3eda-4fcb-a931-3c6afb410171" providerId="ADAL" clId="{38CACB75-A6E9-3748-B829-28450A738795}" dt="2022-10-06T07:02:25.639" v="50"/>
        <pc:sldMkLst>
          <pc:docMk/>
          <pc:sldMk cId="2257887925" sldId="411"/>
        </pc:sldMkLst>
      </pc:sldChg>
      <pc:sldChg chg="add setBg">
        <pc:chgData name="Inge van Steen" userId="b7af8d2b-3eda-4fcb-a931-3c6afb410171" providerId="ADAL" clId="{38CACB75-A6E9-3748-B829-28450A738795}" dt="2022-10-06T07:02:25.639" v="50"/>
        <pc:sldMkLst>
          <pc:docMk/>
          <pc:sldMk cId="1231078497" sldId="440"/>
        </pc:sldMkLst>
      </pc:sldChg>
      <pc:sldChg chg="add setBg">
        <pc:chgData name="Inge van Steen" userId="b7af8d2b-3eda-4fcb-a931-3c6afb410171" providerId="ADAL" clId="{38CACB75-A6E9-3748-B829-28450A738795}" dt="2022-10-06T07:02:25.639" v="50"/>
        <pc:sldMkLst>
          <pc:docMk/>
          <pc:sldMk cId="3111286262" sldId="441"/>
        </pc:sldMkLst>
      </pc:sldChg>
      <pc:sldChg chg="add setBg">
        <pc:chgData name="Inge van Steen" userId="b7af8d2b-3eda-4fcb-a931-3c6afb410171" providerId="ADAL" clId="{38CACB75-A6E9-3748-B829-28450A738795}" dt="2022-10-06T07:02:25.639" v="50"/>
        <pc:sldMkLst>
          <pc:docMk/>
          <pc:sldMk cId="1979139615" sldId="442"/>
        </pc:sldMkLst>
      </pc:sldChg>
      <pc:sldChg chg="add setBg">
        <pc:chgData name="Inge van Steen" userId="b7af8d2b-3eda-4fcb-a931-3c6afb410171" providerId="ADAL" clId="{38CACB75-A6E9-3748-B829-28450A738795}" dt="2022-10-06T07:02:25.639" v="50"/>
        <pc:sldMkLst>
          <pc:docMk/>
          <pc:sldMk cId="455722616" sldId="443"/>
        </pc:sldMkLst>
      </pc:sldChg>
      <pc:sldChg chg="add setBg">
        <pc:chgData name="Inge van Steen" userId="b7af8d2b-3eda-4fcb-a931-3c6afb410171" providerId="ADAL" clId="{38CACB75-A6E9-3748-B829-28450A738795}" dt="2022-10-06T07:02:25.639" v="50"/>
        <pc:sldMkLst>
          <pc:docMk/>
          <pc:sldMk cId="3901756350" sldId="444"/>
        </pc:sldMkLst>
      </pc:sldChg>
      <pc:sldChg chg="add setBg">
        <pc:chgData name="Inge van Steen" userId="b7af8d2b-3eda-4fcb-a931-3c6afb410171" providerId="ADAL" clId="{38CACB75-A6E9-3748-B829-28450A738795}" dt="2022-10-06T07:02:25.639" v="50"/>
        <pc:sldMkLst>
          <pc:docMk/>
          <pc:sldMk cId="3128088934" sldId="446"/>
        </pc:sldMkLst>
      </pc:sldChg>
      <pc:sldChg chg="add setBg">
        <pc:chgData name="Inge van Steen" userId="b7af8d2b-3eda-4fcb-a931-3c6afb410171" providerId="ADAL" clId="{38CACB75-A6E9-3748-B829-28450A738795}" dt="2022-10-06T07:02:25.639" v="50"/>
        <pc:sldMkLst>
          <pc:docMk/>
          <pc:sldMk cId="1986241802" sldId="447"/>
        </pc:sldMkLst>
      </pc:sldChg>
      <pc:sldChg chg="add setBg">
        <pc:chgData name="Inge van Steen" userId="b7af8d2b-3eda-4fcb-a931-3c6afb410171" providerId="ADAL" clId="{38CACB75-A6E9-3748-B829-28450A738795}" dt="2022-10-06T07:02:25.639" v="50"/>
        <pc:sldMkLst>
          <pc:docMk/>
          <pc:sldMk cId="2338117600" sldId="448"/>
        </pc:sldMkLst>
      </pc:sldChg>
      <pc:sldChg chg="add">
        <pc:chgData name="Inge van Steen" userId="b7af8d2b-3eda-4fcb-a931-3c6afb410171" providerId="ADAL" clId="{38CACB75-A6E9-3748-B829-28450A738795}" dt="2022-10-06T07:02:25.639" v="50"/>
        <pc:sldMkLst>
          <pc:docMk/>
          <pc:sldMk cId="3821288697" sldId="457"/>
        </pc:sldMkLst>
      </pc:sldChg>
      <pc:sldChg chg="addSp modSp new mod ord">
        <pc:chgData name="Inge van Steen" userId="b7af8d2b-3eda-4fcb-a931-3c6afb410171" providerId="ADAL" clId="{38CACB75-A6E9-3748-B829-28450A738795}" dt="2022-09-11T09:21:00.815" v="37" actId="1076"/>
        <pc:sldMkLst>
          <pc:docMk/>
          <pc:sldMk cId="202897399" sldId="464"/>
        </pc:sldMkLst>
        <pc:spChg chg="add mod">
          <ac:chgData name="Inge van Steen" userId="b7af8d2b-3eda-4fcb-a931-3c6afb410171" providerId="ADAL" clId="{38CACB75-A6E9-3748-B829-28450A738795}" dt="2022-09-11T09:20:05.755" v="25"/>
          <ac:spMkLst>
            <pc:docMk/>
            <pc:sldMk cId="202897399" sldId="464"/>
            <ac:spMk id="2" creationId="{8690300F-0ABA-6F64-E977-5950169A7BAC}"/>
          </ac:spMkLst>
        </pc:spChg>
        <pc:spChg chg="add mod">
          <ac:chgData name="Inge van Steen" userId="b7af8d2b-3eda-4fcb-a931-3c6afb410171" providerId="ADAL" clId="{38CACB75-A6E9-3748-B829-28450A738795}" dt="2022-09-11T09:21:00.815" v="37" actId="1076"/>
          <ac:spMkLst>
            <pc:docMk/>
            <pc:sldMk cId="202897399" sldId="464"/>
            <ac:spMk id="4" creationId="{EF9CA476-2BAF-0A82-5B44-977C56F82554}"/>
          </ac:spMkLst>
        </pc:spChg>
        <pc:picChg chg="add mod">
          <ac:chgData name="Inge van Steen" userId="b7af8d2b-3eda-4fcb-a931-3c6afb410171" providerId="ADAL" clId="{38CACB75-A6E9-3748-B829-28450A738795}" dt="2022-09-11T09:20:28.147" v="30" actId="1076"/>
          <ac:picMkLst>
            <pc:docMk/>
            <pc:sldMk cId="202897399" sldId="464"/>
            <ac:picMk id="3" creationId="{2F8565B6-B6BC-9FDC-370B-8B8DFEFB832B}"/>
          </ac:picMkLst>
        </pc:picChg>
      </pc:sldChg>
      <pc:sldChg chg="add setBg">
        <pc:chgData name="Inge van Steen" userId="b7af8d2b-3eda-4fcb-a931-3c6afb410171" providerId="ADAL" clId="{38CACB75-A6E9-3748-B829-28450A738795}" dt="2022-10-06T07:02:25.639" v="50"/>
        <pc:sldMkLst>
          <pc:docMk/>
          <pc:sldMk cId="1813237750" sldId="465"/>
        </pc:sldMkLst>
      </pc:sldChg>
      <pc:sldChg chg="add setBg">
        <pc:chgData name="Inge van Steen" userId="b7af8d2b-3eda-4fcb-a931-3c6afb410171" providerId="ADAL" clId="{38CACB75-A6E9-3748-B829-28450A738795}" dt="2022-10-06T07:02:25.639" v="50"/>
        <pc:sldMkLst>
          <pc:docMk/>
          <pc:sldMk cId="1081094250" sldId="466"/>
        </pc:sldMkLst>
      </pc:sldChg>
      <pc:sldChg chg="add setBg">
        <pc:chgData name="Inge van Steen" userId="b7af8d2b-3eda-4fcb-a931-3c6afb410171" providerId="ADAL" clId="{38CACB75-A6E9-3748-B829-28450A738795}" dt="2022-10-06T07:02:25.639" v="50"/>
        <pc:sldMkLst>
          <pc:docMk/>
          <pc:sldMk cId="4013405800" sldId="479"/>
        </pc:sldMkLst>
      </pc:sldChg>
      <pc:sldChg chg="add setBg">
        <pc:chgData name="Inge van Steen" userId="b7af8d2b-3eda-4fcb-a931-3c6afb410171" providerId="ADAL" clId="{38CACB75-A6E9-3748-B829-28450A738795}" dt="2022-10-06T07:02:25.639" v="50"/>
        <pc:sldMkLst>
          <pc:docMk/>
          <pc:sldMk cId="2292366532" sldId="480"/>
        </pc:sldMkLst>
      </pc:sldChg>
      <pc:sldChg chg="add setBg">
        <pc:chgData name="Inge van Steen" userId="b7af8d2b-3eda-4fcb-a931-3c6afb410171" providerId="ADAL" clId="{38CACB75-A6E9-3748-B829-28450A738795}" dt="2022-10-06T07:02:25.639" v="50"/>
        <pc:sldMkLst>
          <pc:docMk/>
          <pc:sldMk cId="1818339985" sldId="481"/>
        </pc:sldMkLst>
      </pc:sldChg>
      <pc:sldChg chg="add setBg">
        <pc:chgData name="Inge van Steen" userId="b7af8d2b-3eda-4fcb-a931-3c6afb410171" providerId="ADAL" clId="{38CACB75-A6E9-3748-B829-28450A738795}" dt="2022-10-06T07:02:25.639" v="50"/>
        <pc:sldMkLst>
          <pc:docMk/>
          <pc:sldMk cId="3382316184" sldId="482"/>
        </pc:sldMkLst>
      </pc:sldChg>
      <pc:sldChg chg="add setBg">
        <pc:chgData name="Inge van Steen" userId="b7af8d2b-3eda-4fcb-a931-3c6afb410171" providerId="ADAL" clId="{38CACB75-A6E9-3748-B829-28450A738795}" dt="2022-10-06T07:02:25.639" v="50"/>
        <pc:sldMkLst>
          <pc:docMk/>
          <pc:sldMk cId="333081913" sldId="484"/>
        </pc:sldMkLst>
      </pc:sldChg>
      <pc:sldChg chg="add">
        <pc:chgData name="Inge van Steen" userId="b7af8d2b-3eda-4fcb-a931-3c6afb410171" providerId="ADAL" clId="{38CACB75-A6E9-3748-B829-28450A738795}" dt="2022-10-06T07:02:25.639" v="50"/>
        <pc:sldMkLst>
          <pc:docMk/>
          <pc:sldMk cId="4037493159" sldId="485"/>
        </pc:sldMkLst>
      </pc:sldChg>
      <pc:sldChg chg="add setBg">
        <pc:chgData name="Inge van Steen" userId="b7af8d2b-3eda-4fcb-a931-3c6afb410171" providerId="ADAL" clId="{38CACB75-A6E9-3748-B829-28450A738795}" dt="2022-10-06T07:02:25.639" v="50"/>
        <pc:sldMkLst>
          <pc:docMk/>
          <pc:sldMk cId="427320640" sldId="486"/>
        </pc:sldMkLst>
      </pc:sldChg>
      <pc:sldChg chg="add setBg">
        <pc:chgData name="Inge van Steen" userId="b7af8d2b-3eda-4fcb-a931-3c6afb410171" providerId="ADAL" clId="{38CACB75-A6E9-3748-B829-28450A738795}" dt="2022-10-06T07:02:25.639" v="50"/>
        <pc:sldMkLst>
          <pc:docMk/>
          <pc:sldMk cId="3492781350" sldId="487"/>
        </pc:sldMkLst>
      </pc:sldChg>
      <pc:sldChg chg="add setBg">
        <pc:chgData name="Inge van Steen" userId="b7af8d2b-3eda-4fcb-a931-3c6afb410171" providerId="ADAL" clId="{38CACB75-A6E9-3748-B829-28450A738795}" dt="2022-10-06T07:02:25.639" v="50"/>
        <pc:sldMkLst>
          <pc:docMk/>
          <pc:sldMk cId="3095008971" sldId="488"/>
        </pc:sldMkLst>
      </pc:sldChg>
      <pc:sldChg chg="add setBg">
        <pc:chgData name="Inge van Steen" userId="b7af8d2b-3eda-4fcb-a931-3c6afb410171" providerId="ADAL" clId="{38CACB75-A6E9-3748-B829-28450A738795}" dt="2022-10-06T07:02:25.639" v="50"/>
        <pc:sldMkLst>
          <pc:docMk/>
          <pc:sldMk cId="798021366" sldId="489"/>
        </pc:sldMkLst>
      </pc:sldChg>
      <pc:sldChg chg="add setBg">
        <pc:chgData name="Inge van Steen" userId="b7af8d2b-3eda-4fcb-a931-3c6afb410171" providerId="ADAL" clId="{38CACB75-A6E9-3748-B829-28450A738795}" dt="2022-10-06T07:02:25.639" v="50"/>
        <pc:sldMkLst>
          <pc:docMk/>
          <pc:sldMk cId="1993970459" sldId="490"/>
        </pc:sldMkLst>
      </pc:sldChg>
      <pc:sldChg chg="add setBg">
        <pc:chgData name="Inge van Steen" userId="b7af8d2b-3eda-4fcb-a931-3c6afb410171" providerId="ADAL" clId="{38CACB75-A6E9-3748-B829-28450A738795}" dt="2022-10-06T07:02:25.639" v="50"/>
        <pc:sldMkLst>
          <pc:docMk/>
          <pc:sldMk cId="2815465463" sldId="491"/>
        </pc:sldMkLst>
      </pc:sldChg>
      <pc:sldChg chg="modSp add mod setBg">
        <pc:chgData name="Inge van Steen" userId="b7af8d2b-3eda-4fcb-a931-3c6afb410171" providerId="ADAL" clId="{38CACB75-A6E9-3748-B829-28450A738795}" dt="2022-10-06T07:05:45.731" v="66" actId="6549"/>
        <pc:sldMkLst>
          <pc:docMk/>
          <pc:sldMk cId="2347727847" sldId="492"/>
        </pc:sldMkLst>
        <pc:spChg chg="mod">
          <ac:chgData name="Inge van Steen" userId="b7af8d2b-3eda-4fcb-a931-3c6afb410171" providerId="ADAL" clId="{38CACB75-A6E9-3748-B829-28450A738795}" dt="2022-10-06T07:05:45.731" v="66" actId="6549"/>
          <ac:spMkLst>
            <pc:docMk/>
            <pc:sldMk cId="2347727847" sldId="492"/>
            <ac:spMk id="2" creationId="{659371AD-04A7-488C-94AD-BD1160A90172}"/>
          </ac:spMkLst>
        </pc:spChg>
      </pc:sldChg>
      <pc:sldChg chg="add setBg">
        <pc:chgData name="Inge van Steen" userId="b7af8d2b-3eda-4fcb-a931-3c6afb410171" providerId="ADAL" clId="{38CACB75-A6E9-3748-B829-28450A738795}" dt="2022-10-06T07:02:25.639" v="50"/>
        <pc:sldMkLst>
          <pc:docMk/>
          <pc:sldMk cId="2625227540" sldId="493"/>
        </pc:sldMkLst>
      </pc:sldChg>
      <pc:sldChg chg="add setBg">
        <pc:chgData name="Inge van Steen" userId="b7af8d2b-3eda-4fcb-a931-3c6afb410171" providerId="ADAL" clId="{38CACB75-A6E9-3748-B829-28450A738795}" dt="2022-10-06T07:02:25.639" v="50"/>
        <pc:sldMkLst>
          <pc:docMk/>
          <pc:sldMk cId="893261358" sldId="494"/>
        </pc:sldMkLst>
      </pc:sldChg>
      <pc:sldChg chg="add setBg">
        <pc:chgData name="Inge van Steen" userId="b7af8d2b-3eda-4fcb-a931-3c6afb410171" providerId="ADAL" clId="{38CACB75-A6E9-3748-B829-28450A738795}" dt="2022-10-06T07:02:25.639" v="50"/>
        <pc:sldMkLst>
          <pc:docMk/>
          <pc:sldMk cId="1488024136" sldId="495"/>
        </pc:sldMkLst>
      </pc:sldChg>
      <pc:sldChg chg="add setBg">
        <pc:chgData name="Inge van Steen" userId="b7af8d2b-3eda-4fcb-a931-3c6afb410171" providerId="ADAL" clId="{38CACB75-A6E9-3748-B829-28450A738795}" dt="2022-10-06T07:02:25.639" v="50"/>
        <pc:sldMkLst>
          <pc:docMk/>
          <pc:sldMk cId="710791373" sldId="496"/>
        </pc:sldMkLst>
      </pc:sldChg>
      <pc:sldChg chg="add setBg">
        <pc:chgData name="Inge van Steen" userId="b7af8d2b-3eda-4fcb-a931-3c6afb410171" providerId="ADAL" clId="{38CACB75-A6E9-3748-B829-28450A738795}" dt="2022-10-06T07:02:25.639" v="50"/>
        <pc:sldMkLst>
          <pc:docMk/>
          <pc:sldMk cId="140685699" sldId="497"/>
        </pc:sldMkLst>
      </pc:sldChg>
      <pc:sldChg chg="add setBg">
        <pc:chgData name="Inge van Steen" userId="b7af8d2b-3eda-4fcb-a931-3c6afb410171" providerId="ADAL" clId="{38CACB75-A6E9-3748-B829-28450A738795}" dt="2022-10-06T07:02:25.639" v="50"/>
        <pc:sldMkLst>
          <pc:docMk/>
          <pc:sldMk cId="1287744674" sldId="498"/>
        </pc:sldMkLst>
      </pc:sldChg>
      <pc:sldChg chg="add">
        <pc:chgData name="Inge van Steen" userId="b7af8d2b-3eda-4fcb-a931-3c6afb410171" providerId="ADAL" clId="{38CACB75-A6E9-3748-B829-28450A738795}" dt="2022-10-06T07:02:25.639" v="50"/>
        <pc:sldMkLst>
          <pc:docMk/>
          <pc:sldMk cId="1651272302" sldId="4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F2D3B-0174-A24E-8872-8AC92801612B}" type="datetimeFigureOut">
              <a:rPr lang="nl-NL" smtClean="0"/>
              <a:t>06-10-2022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4AE6D-F011-4D4A-9155-228AE2C85B38}" type="slidenum">
              <a:rPr lang="nl-NL" smtClean="0"/>
              <a:t>‹nr.›</a:t>
            </a:fld>
            <a:endParaRPr lang="nl-NL"/>
          </a:p>
        </p:txBody>
      </p:sp>
    </p:spTree>
    <p:extLst>
      <p:ext uri="{BB962C8B-B14F-4D97-AF65-F5344CB8AC3E}">
        <p14:creationId xmlns:p14="http://schemas.microsoft.com/office/powerpoint/2010/main" val="68174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1536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dirty="0"/>
          </a:p>
        </p:txBody>
      </p:sp>
      <p:sp>
        <p:nvSpPr>
          <p:cNvPr id="15363"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ACFFE4-AE8B-499D-916C-0C6C9F16697B}" type="slidenum">
              <a:rPr lang="nl-NL"/>
              <a:pPr fontAlgn="base">
                <a:spcBef>
                  <a:spcPct val="0"/>
                </a:spcBef>
                <a:spcAft>
                  <a:spcPct val="0"/>
                </a:spcAft>
                <a:defRPr/>
              </a:pPr>
              <a:t>20</a:t>
            </a:fld>
            <a:endParaRPr lang="nl-NL"/>
          </a:p>
        </p:txBody>
      </p:sp>
    </p:spTree>
    <p:extLst>
      <p:ext uri="{BB962C8B-B14F-4D97-AF65-F5344CB8AC3E}">
        <p14:creationId xmlns:p14="http://schemas.microsoft.com/office/powerpoint/2010/main" val="2898914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1536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dirty="0"/>
          </a:p>
        </p:txBody>
      </p:sp>
      <p:sp>
        <p:nvSpPr>
          <p:cNvPr id="15363"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ACFFE4-AE8B-499D-916C-0C6C9F16697B}" type="slidenum">
              <a:rPr lang="nl-NL"/>
              <a:pPr fontAlgn="base">
                <a:spcBef>
                  <a:spcPct val="0"/>
                </a:spcBef>
                <a:spcAft>
                  <a:spcPct val="0"/>
                </a:spcAft>
                <a:defRPr/>
              </a:pPr>
              <a:t>22</a:t>
            </a:fld>
            <a:endParaRPr lang="nl-NL"/>
          </a:p>
        </p:txBody>
      </p:sp>
    </p:spTree>
    <p:extLst>
      <p:ext uri="{BB962C8B-B14F-4D97-AF65-F5344CB8AC3E}">
        <p14:creationId xmlns:p14="http://schemas.microsoft.com/office/powerpoint/2010/main" val="1812902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B42F9-D97B-1C09-3DE1-5B9CB6D31E9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43D7B05-9810-C550-4773-28408BD245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7414E0A-A874-10BC-69BD-7F0577803110}"/>
              </a:ext>
            </a:extLst>
          </p:cNvPr>
          <p:cNvSpPr>
            <a:spLocks noGrp="1"/>
          </p:cNvSpPr>
          <p:nvPr>
            <p:ph type="dt" sz="half" idx="10"/>
          </p:nvPr>
        </p:nvSpPr>
        <p:spPr/>
        <p:txBody>
          <a:bodyPr/>
          <a:lstStyle/>
          <a:p>
            <a:fld id="{1CAB0196-2154-4348-9A82-CB3B0A8217AE}" type="datetimeFigureOut">
              <a:rPr lang="nl-NL" smtClean="0"/>
              <a:t>06-10-2022</a:t>
            </a:fld>
            <a:endParaRPr lang="nl-NL"/>
          </a:p>
        </p:txBody>
      </p:sp>
      <p:sp>
        <p:nvSpPr>
          <p:cNvPr id="5" name="Tijdelijke aanduiding voor voettekst 4">
            <a:extLst>
              <a:ext uri="{FF2B5EF4-FFF2-40B4-BE49-F238E27FC236}">
                <a16:creationId xmlns:a16="http://schemas.microsoft.com/office/drawing/2014/main" id="{1D50B56C-B20F-AB24-EDDD-A64BF0E35D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7418903-6186-3B72-CDAF-4198CCF3ABEE}"/>
              </a:ext>
            </a:extLst>
          </p:cNvPr>
          <p:cNvSpPr>
            <a:spLocks noGrp="1"/>
          </p:cNvSpPr>
          <p:nvPr>
            <p:ph type="sldNum" sz="quarter" idx="12"/>
          </p:nvPr>
        </p:nvSpPr>
        <p:spPr/>
        <p:txBody>
          <a:bodyPr/>
          <a:lstStyle/>
          <a:p>
            <a:fld id="{9C241866-3321-6A4D-9455-1845BCA5AD08}" type="slidenum">
              <a:rPr lang="nl-NL" smtClean="0"/>
              <a:t>‹nr.›</a:t>
            </a:fld>
            <a:endParaRPr lang="nl-NL"/>
          </a:p>
        </p:txBody>
      </p:sp>
    </p:spTree>
    <p:extLst>
      <p:ext uri="{BB962C8B-B14F-4D97-AF65-F5344CB8AC3E}">
        <p14:creationId xmlns:p14="http://schemas.microsoft.com/office/powerpoint/2010/main" val="3581940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2B247-7F73-CDE5-3911-24CFF208F96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15842DD-2783-9D76-9F6A-51674DEA4C6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2AF845-F238-CDF8-5434-45B9526CE259}"/>
              </a:ext>
            </a:extLst>
          </p:cNvPr>
          <p:cNvSpPr>
            <a:spLocks noGrp="1"/>
          </p:cNvSpPr>
          <p:nvPr>
            <p:ph type="dt" sz="half" idx="10"/>
          </p:nvPr>
        </p:nvSpPr>
        <p:spPr/>
        <p:txBody>
          <a:bodyPr/>
          <a:lstStyle/>
          <a:p>
            <a:fld id="{1CAB0196-2154-4348-9A82-CB3B0A8217AE}" type="datetimeFigureOut">
              <a:rPr lang="nl-NL" smtClean="0"/>
              <a:t>06-10-2022</a:t>
            </a:fld>
            <a:endParaRPr lang="nl-NL"/>
          </a:p>
        </p:txBody>
      </p:sp>
      <p:sp>
        <p:nvSpPr>
          <p:cNvPr id="5" name="Tijdelijke aanduiding voor voettekst 4">
            <a:extLst>
              <a:ext uri="{FF2B5EF4-FFF2-40B4-BE49-F238E27FC236}">
                <a16:creationId xmlns:a16="http://schemas.microsoft.com/office/drawing/2014/main" id="{27C6FA7B-E4C8-CEAB-C596-F5E6ABCDAAE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256D7AC-3222-16AD-055F-A65747F8CFC7}"/>
              </a:ext>
            </a:extLst>
          </p:cNvPr>
          <p:cNvSpPr>
            <a:spLocks noGrp="1"/>
          </p:cNvSpPr>
          <p:nvPr>
            <p:ph type="sldNum" sz="quarter" idx="12"/>
          </p:nvPr>
        </p:nvSpPr>
        <p:spPr/>
        <p:txBody>
          <a:bodyPr/>
          <a:lstStyle/>
          <a:p>
            <a:fld id="{9C241866-3321-6A4D-9455-1845BCA5AD08}" type="slidenum">
              <a:rPr lang="nl-NL" smtClean="0"/>
              <a:t>‹nr.›</a:t>
            </a:fld>
            <a:endParaRPr lang="nl-NL"/>
          </a:p>
        </p:txBody>
      </p:sp>
    </p:spTree>
    <p:extLst>
      <p:ext uri="{BB962C8B-B14F-4D97-AF65-F5344CB8AC3E}">
        <p14:creationId xmlns:p14="http://schemas.microsoft.com/office/powerpoint/2010/main" val="3857124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66ABF72-AFB6-3374-DD21-951DAC23334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DD7182F-C428-C67A-E06C-F49EE91FEF55}"/>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7D29B23-CFDC-242B-2CEF-BB66660C7060}"/>
              </a:ext>
            </a:extLst>
          </p:cNvPr>
          <p:cNvSpPr>
            <a:spLocks noGrp="1"/>
          </p:cNvSpPr>
          <p:nvPr>
            <p:ph type="dt" sz="half" idx="10"/>
          </p:nvPr>
        </p:nvSpPr>
        <p:spPr/>
        <p:txBody>
          <a:bodyPr/>
          <a:lstStyle/>
          <a:p>
            <a:fld id="{1CAB0196-2154-4348-9A82-CB3B0A8217AE}" type="datetimeFigureOut">
              <a:rPr lang="nl-NL" smtClean="0"/>
              <a:t>06-10-2022</a:t>
            </a:fld>
            <a:endParaRPr lang="nl-NL"/>
          </a:p>
        </p:txBody>
      </p:sp>
      <p:sp>
        <p:nvSpPr>
          <p:cNvPr id="5" name="Tijdelijke aanduiding voor voettekst 4">
            <a:extLst>
              <a:ext uri="{FF2B5EF4-FFF2-40B4-BE49-F238E27FC236}">
                <a16:creationId xmlns:a16="http://schemas.microsoft.com/office/drawing/2014/main" id="{83A61AB3-E5E9-868E-93B0-CC150E2520D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BB55CAD-26DB-89D7-2570-EF69CD359FF3}"/>
              </a:ext>
            </a:extLst>
          </p:cNvPr>
          <p:cNvSpPr>
            <a:spLocks noGrp="1"/>
          </p:cNvSpPr>
          <p:nvPr>
            <p:ph type="sldNum" sz="quarter" idx="12"/>
          </p:nvPr>
        </p:nvSpPr>
        <p:spPr/>
        <p:txBody>
          <a:bodyPr/>
          <a:lstStyle/>
          <a:p>
            <a:fld id="{9C241866-3321-6A4D-9455-1845BCA5AD08}" type="slidenum">
              <a:rPr lang="nl-NL" smtClean="0"/>
              <a:t>‹nr.›</a:t>
            </a:fld>
            <a:endParaRPr lang="nl-NL"/>
          </a:p>
        </p:txBody>
      </p:sp>
    </p:spTree>
    <p:extLst>
      <p:ext uri="{BB962C8B-B14F-4D97-AF65-F5344CB8AC3E}">
        <p14:creationId xmlns:p14="http://schemas.microsoft.com/office/powerpoint/2010/main" val="2448418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B1F058-EAE6-509C-5B5F-B1832FD3A90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BDF9870-3542-DD2B-F806-7791EF98B2F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107E01-017E-7C65-A561-4FFBBDCE99D7}"/>
              </a:ext>
            </a:extLst>
          </p:cNvPr>
          <p:cNvSpPr>
            <a:spLocks noGrp="1"/>
          </p:cNvSpPr>
          <p:nvPr>
            <p:ph type="dt" sz="half" idx="10"/>
          </p:nvPr>
        </p:nvSpPr>
        <p:spPr/>
        <p:txBody>
          <a:bodyPr/>
          <a:lstStyle/>
          <a:p>
            <a:fld id="{1CAB0196-2154-4348-9A82-CB3B0A8217AE}" type="datetimeFigureOut">
              <a:rPr lang="nl-NL" smtClean="0"/>
              <a:t>06-10-2022</a:t>
            </a:fld>
            <a:endParaRPr lang="nl-NL"/>
          </a:p>
        </p:txBody>
      </p:sp>
      <p:sp>
        <p:nvSpPr>
          <p:cNvPr id="5" name="Tijdelijke aanduiding voor voettekst 4">
            <a:extLst>
              <a:ext uri="{FF2B5EF4-FFF2-40B4-BE49-F238E27FC236}">
                <a16:creationId xmlns:a16="http://schemas.microsoft.com/office/drawing/2014/main" id="{77B088E9-6BC8-D218-4D2B-3DC5BE02027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9BB10D9-DD01-0359-AE23-AC0FB67CE498}"/>
              </a:ext>
            </a:extLst>
          </p:cNvPr>
          <p:cNvSpPr>
            <a:spLocks noGrp="1"/>
          </p:cNvSpPr>
          <p:nvPr>
            <p:ph type="sldNum" sz="quarter" idx="12"/>
          </p:nvPr>
        </p:nvSpPr>
        <p:spPr/>
        <p:txBody>
          <a:bodyPr/>
          <a:lstStyle/>
          <a:p>
            <a:fld id="{9C241866-3321-6A4D-9455-1845BCA5AD08}" type="slidenum">
              <a:rPr lang="nl-NL" smtClean="0"/>
              <a:t>‹nr.›</a:t>
            </a:fld>
            <a:endParaRPr lang="nl-NL"/>
          </a:p>
        </p:txBody>
      </p:sp>
    </p:spTree>
    <p:extLst>
      <p:ext uri="{BB962C8B-B14F-4D97-AF65-F5344CB8AC3E}">
        <p14:creationId xmlns:p14="http://schemas.microsoft.com/office/powerpoint/2010/main" val="2508984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5E840-A208-14B6-80A9-E3ED5C3706E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F1578CD-F251-0C09-3C57-186D4198BC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BAC514D-946B-0A63-19AD-4F438B77216C}"/>
              </a:ext>
            </a:extLst>
          </p:cNvPr>
          <p:cNvSpPr>
            <a:spLocks noGrp="1"/>
          </p:cNvSpPr>
          <p:nvPr>
            <p:ph type="dt" sz="half" idx="10"/>
          </p:nvPr>
        </p:nvSpPr>
        <p:spPr/>
        <p:txBody>
          <a:bodyPr/>
          <a:lstStyle/>
          <a:p>
            <a:fld id="{1CAB0196-2154-4348-9A82-CB3B0A8217AE}" type="datetimeFigureOut">
              <a:rPr lang="nl-NL" smtClean="0"/>
              <a:t>06-10-2022</a:t>
            </a:fld>
            <a:endParaRPr lang="nl-NL"/>
          </a:p>
        </p:txBody>
      </p:sp>
      <p:sp>
        <p:nvSpPr>
          <p:cNvPr id="5" name="Tijdelijke aanduiding voor voettekst 4">
            <a:extLst>
              <a:ext uri="{FF2B5EF4-FFF2-40B4-BE49-F238E27FC236}">
                <a16:creationId xmlns:a16="http://schemas.microsoft.com/office/drawing/2014/main" id="{F84BB25F-7A81-858F-16E4-792944FFC2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D182AA2-2AFC-66CE-41C7-E2FB28DBF3EC}"/>
              </a:ext>
            </a:extLst>
          </p:cNvPr>
          <p:cNvSpPr>
            <a:spLocks noGrp="1"/>
          </p:cNvSpPr>
          <p:nvPr>
            <p:ph type="sldNum" sz="quarter" idx="12"/>
          </p:nvPr>
        </p:nvSpPr>
        <p:spPr/>
        <p:txBody>
          <a:bodyPr/>
          <a:lstStyle/>
          <a:p>
            <a:fld id="{9C241866-3321-6A4D-9455-1845BCA5AD08}" type="slidenum">
              <a:rPr lang="nl-NL" smtClean="0"/>
              <a:t>‹nr.›</a:t>
            </a:fld>
            <a:endParaRPr lang="nl-NL"/>
          </a:p>
        </p:txBody>
      </p:sp>
    </p:spTree>
    <p:extLst>
      <p:ext uri="{BB962C8B-B14F-4D97-AF65-F5344CB8AC3E}">
        <p14:creationId xmlns:p14="http://schemas.microsoft.com/office/powerpoint/2010/main" val="2533013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C1C248-EEA1-618C-C06A-C453D89A380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AC796BB-45CE-3462-C2DB-F2C9C72F658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EB0A859-BCE0-79D0-FB8C-0709D5ED587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3A494A2-C292-8861-3690-54892BD0A953}"/>
              </a:ext>
            </a:extLst>
          </p:cNvPr>
          <p:cNvSpPr>
            <a:spLocks noGrp="1"/>
          </p:cNvSpPr>
          <p:nvPr>
            <p:ph type="dt" sz="half" idx="10"/>
          </p:nvPr>
        </p:nvSpPr>
        <p:spPr/>
        <p:txBody>
          <a:bodyPr/>
          <a:lstStyle/>
          <a:p>
            <a:fld id="{1CAB0196-2154-4348-9A82-CB3B0A8217AE}" type="datetimeFigureOut">
              <a:rPr lang="nl-NL" smtClean="0"/>
              <a:t>06-10-2022</a:t>
            </a:fld>
            <a:endParaRPr lang="nl-NL"/>
          </a:p>
        </p:txBody>
      </p:sp>
      <p:sp>
        <p:nvSpPr>
          <p:cNvPr id="6" name="Tijdelijke aanduiding voor voettekst 5">
            <a:extLst>
              <a:ext uri="{FF2B5EF4-FFF2-40B4-BE49-F238E27FC236}">
                <a16:creationId xmlns:a16="http://schemas.microsoft.com/office/drawing/2014/main" id="{295EF4DD-1B31-E5DB-06B9-110D3BE2609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31FA610-FAF9-0787-8EE8-5DF8F6A7177C}"/>
              </a:ext>
            </a:extLst>
          </p:cNvPr>
          <p:cNvSpPr>
            <a:spLocks noGrp="1"/>
          </p:cNvSpPr>
          <p:nvPr>
            <p:ph type="sldNum" sz="quarter" idx="12"/>
          </p:nvPr>
        </p:nvSpPr>
        <p:spPr/>
        <p:txBody>
          <a:bodyPr/>
          <a:lstStyle/>
          <a:p>
            <a:fld id="{9C241866-3321-6A4D-9455-1845BCA5AD08}" type="slidenum">
              <a:rPr lang="nl-NL" smtClean="0"/>
              <a:t>‹nr.›</a:t>
            </a:fld>
            <a:endParaRPr lang="nl-NL"/>
          </a:p>
        </p:txBody>
      </p:sp>
    </p:spTree>
    <p:extLst>
      <p:ext uri="{BB962C8B-B14F-4D97-AF65-F5344CB8AC3E}">
        <p14:creationId xmlns:p14="http://schemas.microsoft.com/office/powerpoint/2010/main" val="482377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3A1761-20A5-318C-6448-8B959015EB0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4EE4A78-BF05-8D84-8A31-23A0BAB333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64AF014-3913-5CD5-5C00-70D4A313C74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7F6BA38-C63D-1C92-A986-CC1193E63C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1224CBB-B473-B690-9829-4226D9C436B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E944F4C-6CF4-7446-534B-946B655F5CE2}"/>
              </a:ext>
            </a:extLst>
          </p:cNvPr>
          <p:cNvSpPr>
            <a:spLocks noGrp="1"/>
          </p:cNvSpPr>
          <p:nvPr>
            <p:ph type="dt" sz="half" idx="10"/>
          </p:nvPr>
        </p:nvSpPr>
        <p:spPr/>
        <p:txBody>
          <a:bodyPr/>
          <a:lstStyle/>
          <a:p>
            <a:fld id="{1CAB0196-2154-4348-9A82-CB3B0A8217AE}" type="datetimeFigureOut">
              <a:rPr lang="nl-NL" smtClean="0"/>
              <a:t>06-10-2022</a:t>
            </a:fld>
            <a:endParaRPr lang="nl-NL"/>
          </a:p>
        </p:txBody>
      </p:sp>
      <p:sp>
        <p:nvSpPr>
          <p:cNvPr id="8" name="Tijdelijke aanduiding voor voettekst 7">
            <a:extLst>
              <a:ext uri="{FF2B5EF4-FFF2-40B4-BE49-F238E27FC236}">
                <a16:creationId xmlns:a16="http://schemas.microsoft.com/office/drawing/2014/main" id="{7BB61074-411F-6434-6CBF-5F6838DD62A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A59B9FC-AF65-DBCB-B4D9-6F32B44CF601}"/>
              </a:ext>
            </a:extLst>
          </p:cNvPr>
          <p:cNvSpPr>
            <a:spLocks noGrp="1"/>
          </p:cNvSpPr>
          <p:nvPr>
            <p:ph type="sldNum" sz="quarter" idx="12"/>
          </p:nvPr>
        </p:nvSpPr>
        <p:spPr/>
        <p:txBody>
          <a:bodyPr/>
          <a:lstStyle/>
          <a:p>
            <a:fld id="{9C241866-3321-6A4D-9455-1845BCA5AD08}" type="slidenum">
              <a:rPr lang="nl-NL" smtClean="0"/>
              <a:t>‹nr.›</a:t>
            </a:fld>
            <a:endParaRPr lang="nl-NL"/>
          </a:p>
        </p:txBody>
      </p:sp>
    </p:spTree>
    <p:extLst>
      <p:ext uri="{BB962C8B-B14F-4D97-AF65-F5344CB8AC3E}">
        <p14:creationId xmlns:p14="http://schemas.microsoft.com/office/powerpoint/2010/main" val="1023264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B95F6D-40BA-E0BC-A966-55E6964DF32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1D703A3-B131-4A3C-4287-2D2C316F4CC8}"/>
              </a:ext>
            </a:extLst>
          </p:cNvPr>
          <p:cNvSpPr>
            <a:spLocks noGrp="1"/>
          </p:cNvSpPr>
          <p:nvPr>
            <p:ph type="dt" sz="half" idx="10"/>
          </p:nvPr>
        </p:nvSpPr>
        <p:spPr/>
        <p:txBody>
          <a:bodyPr/>
          <a:lstStyle/>
          <a:p>
            <a:fld id="{1CAB0196-2154-4348-9A82-CB3B0A8217AE}" type="datetimeFigureOut">
              <a:rPr lang="nl-NL" smtClean="0"/>
              <a:t>06-10-2022</a:t>
            </a:fld>
            <a:endParaRPr lang="nl-NL"/>
          </a:p>
        </p:txBody>
      </p:sp>
      <p:sp>
        <p:nvSpPr>
          <p:cNvPr id="4" name="Tijdelijke aanduiding voor voettekst 3">
            <a:extLst>
              <a:ext uri="{FF2B5EF4-FFF2-40B4-BE49-F238E27FC236}">
                <a16:creationId xmlns:a16="http://schemas.microsoft.com/office/drawing/2014/main" id="{E9643743-824B-781E-77F9-3368A7300F6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98BD086-20C8-4912-108F-52D7FAE5FAF5}"/>
              </a:ext>
            </a:extLst>
          </p:cNvPr>
          <p:cNvSpPr>
            <a:spLocks noGrp="1"/>
          </p:cNvSpPr>
          <p:nvPr>
            <p:ph type="sldNum" sz="quarter" idx="12"/>
          </p:nvPr>
        </p:nvSpPr>
        <p:spPr/>
        <p:txBody>
          <a:bodyPr/>
          <a:lstStyle/>
          <a:p>
            <a:fld id="{9C241866-3321-6A4D-9455-1845BCA5AD08}" type="slidenum">
              <a:rPr lang="nl-NL" smtClean="0"/>
              <a:t>‹nr.›</a:t>
            </a:fld>
            <a:endParaRPr lang="nl-NL"/>
          </a:p>
        </p:txBody>
      </p:sp>
    </p:spTree>
    <p:extLst>
      <p:ext uri="{BB962C8B-B14F-4D97-AF65-F5344CB8AC3E}">
        <p14:creationId xmlns:p14="http://schemas.microsoft.com/office/powerpoint/2010/main" val="1149106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E72B318-A4C3-9A2E-F518-777E833F1AA1}"/>
              </a:ext>
            </a:extLst>
          </p:cNvPr>
          <p:cNvSpPr>
            <a:spLocks noGrp="1"/>
          </p:cNvSpPr>
          <p:nvPr>
            <p:ph type="dt" sz="half" idx="10"/>
          </p:nvPr>
        </p:nvSpPr>
        <p:spPr/>
        <p:txBody>
          <a:bodyPr/>
          <a:lstStyle/>
          <a:p>
            <a:fld id="{1CAB0196-2154-4348-9A82-CB3B0A8217AE}" type="datetimeFigureOut">
              <a:rPr lang="nl-NL" smtClean="0"/>
              <a:t>06-10-2022</a:t>
            </a:fld>
            <a:endParaRPr lang="nl-NL"/>
          </a:p>
        </p:txBody>
      </p:sp>
      <p:sp>
        <p:nvSpPr>
          <p:cNvPr id="3" name="Tijdelijke aanduiding voor voettekst 2">
            <a:extLst>
              <a:ext uri="{FF2B5EF4-FFF2-40B4-BE49-F238E27FC236}">
                <a16:creationId xmlns:a16="http://schemas.microsoft.com/office/drawing/2014/main" id="{D4CB0A60-1583-0B03-9E75-F7732E37FCD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6F41CBF-0BCD-F759-5F9B-44A592C8F34B}"/>
              </a:ext>
            </a:extLst>
          </p:cNvPr>
          <p:cNvSpPr>
            <a:spLocks noGrp="1"/>
          </p:cNvSpPr>
          <p:nvPr>
            <p:ph type="sldNum" sz="quarter" idx="12"/>
          </p:nvPr>
        </p:nvSpPr>
        <p:spPr/>
        <p:txBody>
          <a:bodyPr/>
          <a:lstStyle/>
          <a:p>
            <a:fld id="{9C241866-3321-6A4D-9455-1845BCA5AD08}" type="slidenum">
              <a:rPr lang="nl-NL" smtClean="0"/>
              <a:t>‹nr.›</a:t>
            </a:fld>
            <a:endParaRPr lang="nl-NL"/>
          </a:p>
        </p:txBody>
      </p:sp>
    </p:spTree>
    <p:extLst>
      <p:ext uri="{BB962C8B-B14F-4D97-AF65-F5344CB8AC3E}">
        <p14:creationId xmlns:p14="http://schemas.microsoft.com/office/powerpoint/2010/main" val="3693613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3D1EBA-8767-ADC0-F4FE-09A2558AEC1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6DEDE7B-EF12-F83A-F3E3-3C08A330E9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CC88E41-4BF1-9BDA-BF13-9898667EF7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C5CEE86-03C8-831D-80F7-FA4B6C469A77}"/>
              </a:ext>
            </a:extLst>
          </p:cNvPr>
          <p:cNvSpPr>
            <a:spLocks noGrp="1"/>
          </p:cNvSpPr>
          <p:nvPr>
            <p:ph type="dt" sz="half" idx="10"/>
          </p:nvPr>
        </p:nvSpPr>
        <p:spPr/>
        <p:txBody>
          <a:bodyPr/>
          <a:lstStyle/>
          <a:p>
            <a:fld id="{1CAB0196-2154-4348-9A82-CB3B0A8217AE}" type="datetimeFigureOut">
              <a:rPr lang="nl-NL" smtClean="0"/>
              <a:t>06-10-2022</a:t>
            </a:fld>
            <a:endParaRPr lang="nl-NL"/>
          </a:p>
        </p:txBody>
      </p:sp>
      <p:sp>
        <p:nvSpPr>
          <p:cNvPr id="6" name="Tijdelijke aanduiding voor voettekst 5">
            <a:extLst>
              <a:ext uri="{FF2B5EF4-FFF2-40B4-BE49-F238E27FC236}">
                <a16:creationId xmlns:a16="http://schemas.microsoft.com/office/drawing/2014/main" id="{1751AE4E-021F-BF38-C406-44F236FF998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B59AD3B-6047-01FF-2444-B904673B9C2B}"/>
              </a:ext>
            </a:extLst>
          </p:cNvPr>
          <p:cNvSpPr>
            <a:spLocks noGrp="1"/>
          </p:cNvSpPr>
          <p:nvPr>
            <p:ph type="sldNum" sz="quarter" idx="12"/>
          </p:nvPr>
        </p:nvSpPr>
        <p:spPr/>
        <p:txBody>
          <a:bodyPr/>
          <a:lstStyle/>
          <a:p>
            <a:fld id="{9C241866-3321-6A4D-9455-1845BCA5AD08}" type="slidenum">
              <a:rPr lang="nl-NL" smtClean="0"/>
              <a:t>‹nr.›</a:t>
            </a:fld>
            <a:endParaRPr lang="nl-NL"/>
          </a:p>
        </p:txBody>
      </p:sp>
    </p:spTree>
    <p:extLst>
      <p:ext uri="{BB962C8B-B14F-4D97-AF65-F5344CB8AC3E}">
        <p14:creationId xmlns:p14="http://schemas.microsoft.com/office/powerpoint/2010/main" val="358201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479A96-2976-B544-94DE-7CDDFAD06E3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67E7445-CFC1-1DAC-8C12-9C085C31DA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D77C7FB-64F5-E07C-482F-2878683E3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CDEE8F5-6361-45E1-2E3D-2B1389E1D9EB}"/>
              </a:ext>
            </a:extLst>
          </p:cNvPr>
          <p:cNvSpPr>
            <a:spLocks noGrp="1"/>
          </p:cNvSpPr>
          <p:nvPr>
            <p:ph type="dt" sz="half" idx="10"/>
          </p:nvPr>
        </p:nvSpPr>
        <p:spPr/>
        <p:txBody>
          <a:bodyPr/>
          <a:lstStyle/>
          <a:p>
            <a:fld id="{1CAB0196-2154-4348-9A82-CB3B0A8217AE}" type="datetimeFigureOut">
              <a:rPr lang="nl-NL" smtClean="0"/>
              <a:t>06-10-2022</a:t>
            </a:fld>
            <a:endParaRPr lang="nl-NL"/>
          </a:p>
        </p:txBody>
      </p:sp>
      <p:sp>
        <p:nvSpPr>
          <p:cNvPr id="6" name="Tijdelijke aanduiding voor voettekst 5">
            <a:extLst>
              <a:ext uri="{FF2B5EF4-FFF2-40B4-BE49-F238E27FC236}">
                <a16:creationId xmlns:a16="http://schemas.microsoft.com/office/drawing/2014/main" id="{C9104D9C-4C35-A643-8D37-8CAB4DE6A73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F0F4472-31ED-D5E5-6971-94C6E06828A7}"/>
              </a:ext>
            </a:extLst>
          </p:cNvPr>
          <p:cNvSpPr>
            <a:spLocks noGrp="1"/>
          </p:cNvSpPr>
          <p:nvPr>
            <p:ph type="sldNum" sz="quarter" idx="12"/>
          </p:nvPr>
        </p:nvSpPr>
        <p:spPr/>
        <p:txBody>
          <a:bodyPr/>
          <a:lstStyle/>
          <a:p>
            <a:fld id="{9C241866-3321-6A4D-9455-1845BCA5AD08}" type="slidenum">
              <a:rPr lang="nl-NL" smtClean="0"/>
              <a:t>‹nr.›</a:t>
            </a:fld>
            <a:endParaRPr lang="nl-NL"/>
          </a:p>
        </p:txBody>
      </p:sp>
    </p:spTree>
    <p:extLst>
      <p:ext uri="{BB962C8B-B14F-4D97-AF65-F5344CB8AC3E}">
        <p14:creationId xmlns:p14="http://schemas.microsoft.com/office/powerpoint/2010/main" val="895689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A617632-8F19-9E5F-63A0-D36703375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0AB08A7-2DA0-CADE-2F1E-CAE5FF70F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CAF6803-01C6-9E4A-A42E-F1826BBB5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AB0196-2154-4348-9A82-CB3B0A8217AE}" type="datetimeFigureOut">
              <a:rPr lang="nl-NL" smtClean="0"/>
              <a:t>06-10-2022</a:t>
            </a:fld>
            <a:endParaRPr lang="nl-NL"/>
          </a:p>
        </p:txBody>
      </p:sp>
      <p:sp>
        <p:nvSpPr>
          <p:cNvPr id="5" name="Tijdelijke aanduiding voor voettekst 4">
            <a:extLst>
              <a:ext uri="{FF2B5EF4-FFF2-40B4-BE49-F238E27FC236}">
                <a16:creationId xmlns:a16="http://schemas.microsoft.com/office/drawing/2014/main" id="{F950C6A7-57F5-44A4-F107-B45FAC6EF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0C6410D-8963-3617-1DCD-FFC10BACD8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241866-3321-6A4D-9455-1845BCA5AD08}" type="slidenum">
              <a:rPr lang="nl-NL" smtClean="0"/>
              <a:t>‹nr.›</a:t>
            </a:fld>
            <a:endParaRPr lang="nl-NL"/>
          </a:p>
        </p:txBody>
      </p:sp>
    </p:spTree>
    <p:extLst>
      <p:ext uri="{BB962C8B-B14F-4D97-AF65-F5344CB8AC3E}">
        <p14:creationId xmlns:p14="http://schemas.microsoft.com/office/powerpoint/2010/main" val="139800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beursstand.nl/blog/Beursstands-welke-type-stands-en-indelingen-zijn-er/"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www.vtwonenendesignbeurs.n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1.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hyperlink" Target="https://nl.wikipedia.org/wiki/Rage_(hyp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hyperlink" Target="https://www.bloemenbureauholland.nl/artikel/groenbranche-trends-2021" TargetMode="Externa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hyperlink" Target="https://www.youtube.com/watch?v=h7_3F3aZXAo" TargetMode="External"/><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690300F-0ABA-6F64-E977-5950169A7BAC}"/>
              </a:ext>
            </a:extLst>
          </p:cNvPr>
          <p:cNvSpPr txBox="1"/>
          <p:nvPr/>
        </p:nvSpPr>
        <p:spPr>
          <a:xfrm>
            <a:off x="1573306" y="2205318"/>
            <a:ext cx="2065181" cy="369332"/>
          </a:xfrm>
          <a:prstGeom prst="rect">
            <a:avLst/>
          </a:prstGeom>
          <a:noFill/>
        </p:spPr>
        <p:txBody>
          <a:bodyPr wrap="none" rtlCol="0">
            <a:spAutoFit/>
          </a:bodyPr>
          <a:lstStyle/>
          <a:p>
            <a:r>
              <a:rPr lang="nl-NL" dirty="0"/>
              <a:t>Hoe zitten we erbij?</a:t>
            </a:r>
          </a:p>
        </p:txBody>
      </p:sp>
      <p:pic>
        <p:nvPicPr>
          <p:cNvPr id="3" name="Afbeelding 2">
            <a:extLst>
              <a:ext uri="{FF2B5EF4-FFF2-40B4-BE49-F238E27FC236}">
                <a16:creationId xmlns:a16="http://schemas.microsoft.com/office/drawing/2014/main" id="{2F8565B6-B6BC-9FDC-370B-8B8DFEFB832B}"/>
              </a:ext>
            </a:extLst>
          </p:cNvPr>
          <p:cNvPicPr>
            <a:picLocks noChangeAspect="1"/>
          </p:cNvPicPr>
          <p:nvPr/>
        </p:nvPicPr>
        <p:blipFill>
          <a:blip r:embed="rId2"/>
          <a:stretch>
            <a:fillRect/>
          </a:stretch>
        </p:blipFill>
        <p:spPr>
          <a:xfrm>
            <a:off x="6096000" y="1086482"/>
            <a:ext cx="3594100" cy="5078620"/>
          </a:xfrm>
          <a:prstGeom prst="rect">
            <a:avLst/>
          </a:prstGeom>
        </p:spPr>
      </p:pic>
      <p:sp>
        <p:nvSpPr>
          <p:cNvPr id="4" name="Tekstvak 3">
            <a:extLst>
              <a:ext uri="{FF2B5EF4-FFF2-40B4-BE49-F238E27FC236}">
                <a16:creationId xmlns:a16="http://schemas.microsoft.com/office/drawing/2014/main" id="{EF9CA476-2BAF-0A82-5B44-977C56F82554}"/>
              </a:ext>
            </a:extLst>
          </p:cNvPr>
          <p:cNvSpPr txBox="1"/>
          <p:nvPr/>
        </p:nvSpPr>
        <p:spPr>
          <a:xfrm>
            <a:off x="10313896" y="2460811"/>
            <a:ext cx="1104958" cy="1569660"/>
          </a:xfrm>
          <a:prstGeom prst="rect">
            <a:avLst/>
          </a:prstGeom>
          <a:noFill/>
        </p:spPr>
        <p:txBody>
          <a:bodyPr wrap="square" rtlCol="0">
            <a:spAutoFit/>
          </a:bodyPr>
          <a:lstStyle/>
          <a:p>
            <a:r>
              <a:rPr lang="nl-NL" sz="9600" dirty="0">
                <a:highlight>
                  <a:srgbClr val="00FF00"/>
                </a:highlight>
              </a:rPr>
              <a:t>?</a:t>
            </a:r>
          </a:p>
        </p:txBody>
      </p:sp>
    </p:spTree>
    <p:extLst>
      <p:ext uri="{BB962C8B-B14F-4D97-AF65-F5344CB8AC3E}">
        <p14:creationId xmlns:p14="http://schemas.microsoft.com/office/powerpoint/2010/main" val="202897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FBC"/>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F1BBEC7-20DD-3863-D4CB-BBA91671E637}"/>
              </a:ext>
            </a:extLst>
          </p:cNvPr>
          <p:cNvSpPr txBox="1"/>
          <p:nvPr/>
        </p:nvSpPr>
        <p:spPr>
          <a:xfrm>
            <a:off x="1163782" y="1177636"/>
            <a:ext cx="6390660" cy="2031325"/>
          </a:xfrm>
          <a:prstGeom prst="rect">
            <a:avLst/>
          </a:prstGeom>
          <a:noFill/>
        </p:spPr>
        <p:txBody>
          <a:bodyPr wrap="none" rtlCol="0">
            <a:spAutoFit/>
          </a:bodyPr>
          <a:lstStyle/>
          <a:p>
            <a:r>
              <a:rPr lang="nl-NL" dirty="0"/>
              <a:t>Toets 2</a:t>
            </a:r>
          </a:p>
          <a:p>
            <a:r>
              <a:rPr lang="nl-NL" dirty="0"/>
              <a:t>1.5   Je past de huidige trends toe in het maken van bloemwerken.</a:t>
            </a:r>
          </a:p>
          <a:p>
            <a:r>
              <a:rPr lang="nl-NL" dirty="0"/>
              <a:t>3.5  Je koopt de benodigde materialen in.</a:t>
            </a:r>
          </a:p>
          <a:p>
            <a:r>
              <a:rPr lang="nl-NL" dirty="0"/>
              <a:t>4.3  Je geeft instructie over de uitvoering van de taken.</a:t>
            </a:r>
          </a:p>
          <a:p>
            <a:r>
              <a:rPr lang="nl-NL" dirty="0"/>
              <a:t>4.4.  Je beantwoordt vragen van medewerkers. </a:t>
            </a:r>
          </a:p>
          <a:p>
            <a:r>
              <a:rPr lang="nl-NL" dirty="0"/>
              <a:t>4.5  Je past de ARBO- en veiligheidsregels toe.</a:t>
            </a:r>
          </a:p>
          <a:p>
            <a:r>
              <a:rPr lang="nl-NL" dirty="0"/>
              <a:t>5.2  Je etaleert je bloemwerken in je eigen stijl.</a:t>
            </a:r>
            <a:r>
              <a:rPr lang="nl-NL" dirty="0">
                <a:effectLst/>
              </a:rPr>
              <a:t> </a:t>
            </a:r>
            <a:endParaRPr lang="nl-NL" dirty="0"/>
          </a:p>
        </p:txBody>
      </p:sp>
    </p:spTree>
    <p:extLst>
      <p:ext uri="{BB962C8B-B14F-4D97-AF65-F5344CB8AC3E}">
        <p14:creationId xmlns:p14="http://schemas.microsoft.com/office/powerpoint/2010/main" val="4220999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FBC"/>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629C08F-F25A-C7AE-EB88-90D37CFEBE5A}"/>
              </a:ext>
            </a:extLst>
          </p:cNvPr>
          <p:cNvSpPr txBox="1"/>
          <p:nvPr/>
        </p:nvSpPr>
        <p:spPr>
          <a:xfrm>
            <a:off x="969818" y="443345"/>
            <a:ext cx="10695709" cy="6186309"/>
          </a:xfrm>
          <a:prstGeom prst="rect">
            <a:avLst/>
          </a:prstGeom>
          <a:noFill/>
        </p:spPr>
        <p:txBody>
          <a:bodyPr wrap="square" rtlCol="0">
            <a:spAutoFit/>
          </a:bodyPr>
          <a:lstStyle/>
          <a:p>
            <a:r>
              <a:rPr lang="nl-NL" dirty="0"/>
              <a:t>Toets 3 </a:t>
            </a:r>
          </a:p>
          <a:p>
            <a:r>
              <a:rPr lang="nl-NL" dirty="0"/>
              <a:t>Product/verslag</a:t>
            </a:r>
          </a:p>
          <a:p>
            <a:endParaRPr lang="nl-NL" dirty="0"/>
          </a:p>
          <a:p>
            <a:r>
              <a:rPr lang="nl-NL" dirty="0"/>
              <a:t>1.1 Je benoemt verschillende bronnen waar je informatie kunt vinden over de trends en ontwikkelingen in de bloemisterij.</a:t>
            </a:r>
          </a:p>
          <a:p>
            <a:r>
              <a:rPr lang="nl-NL" dirty="0"/>
              <a:t>1.3 Je selecteert de belangrijkste trends en ontwikkelingen uit de verschillende bronnen.</a:t>
            </a:r>
          </a:p>
          <a:p>
            <a:r>
              <a:rPr lang="nl-NL" dirty="0"/>
              <a:t>2.1 Je maakt een moodboard waarin je de trend visualiseert.</a:t>
            </a:r>
          </a:p>
          <a:p>
            <a:r>
              <a:rPr lang="nl-NL" dirty="0"/>
              <a:t>2.2 Je past het ontwerpsysteem toe bij het maken van een ontwerp (projectbeschrijving, inspiratie zoeken, schetsen/ontwerpen, keuzes maken en visualiseren).</a:t>
            </a:r>
          </a:p>
          <a:p>
            <a:r>
              <a:rPr lang="nl-NL" dirty="0"/>
              <a:t>2.3 Je verwerkt alle ontwerpstappen in een representatieve presentatie.</a:t>
            </a:r>
          </a:p>
          <a:p>
            <a:r>
              <a:rPr lang="nl-NL" dirty="0"/>
              <a:t>3.1 Je maakt een overzicht van alle benodigde middelen.</a:t>
            </a:r>
          </a:p>
          <a:p>
            <a:r>
              <a:rPr lang="nl-NL" dirty="0"/>
              <a:t>3.2 Je maakt een overzicht van de inzet van medewerkers.</a:t>
            </a:r>
          </a:p>
          <a:p>
            <a:r>
              <a:rPr lang="nl-NL" dirty="0"/>
              <a:t>3.3 Je maakt een kostenberekening.</a:t>
            </a:r>
          </a:p>
          <a:p>
            <a:r>
              <a:rPr lang="nl-NL" dirty="0"/>
              <a:t>3.4 Je maakt een uitvoeringsplanning voor de uitvoering van het project.</a:t>
            </a:r>
          </a:p>
          <a:p>
            <a:r>
              <a:rPr lang="nl-NL" dirty="0"/>
              <a:t>4.1 Je voert een werkoverleg.</a:t>
            </a:r>
          </a:p>
          <a:p>
            <a:r>
              <a:rPr lang="nl-NL" dirty="0"/>
              <a:t>4.2 Je verdeelt de taken.</a:t>
            </a:r>
          </a:p>
          <a:p>
            <a:r>
              <a:rPr lang="nl-NL" dirty="0"/>
              <a:t>5.1 Je benoemt je eigen specialiteit.</a:t>
            </a:r>
          </a:p>
          <a:p>
            <a:r>
              <a:rPr lang="nl-NL" dirty="0"/>
              <a:t>5.4 Je geeft een korte presentatie over jezelf, je bloemwerken en je manier van werken.</a:t>
            </a:r>
          </a:p>
          <a:p>
            <a:r>
              <a:rPr lang="nl-NL" dirty="0"/>
              <a:t>6.1 Je benoemt je sterke en zwakke kanten als bloemstylist.</a:t>
            </a:r>
          </a:p>
          <a:p>
            <a:r>
              <a:rPr lang="nl-NL" dirty="0"/>
              <a:t>6.2 Je benoemt ontwikkelpunten. </a:t>
            </a:r>
          </a:p>
          <a:p>
            <a:r>
              <a:rPr lang="nl-NL" dirty="0"/>
              <a:t>6.3 Je benoemt op welke manier je je verder gaat ontwikkelen.</a:t>
            </a:r>
          </a:p>
          <a:p>
            <a:r>
              <a:rPr lang="nl-NL" dirty="0"/>
              <a:t>6.4 Je legt uit hoe je samenwerkt en feedback verzamelt.</a:t>
            </a:r>
            <a:r>
              <a:rPr lang="nl-NL" dirty="0">
                <a:effectLst/>
              </a:rPr>
              <a:t> </a:t>
            </a:r>
            <a:endParaRPr lang="nl-NL" dirty="0"/>
          </a:p>
        </p:txBody>
      </p:sp>
    </p:spTree>
    <p:extLst>
      <p:ext uri="{BB962C8B-B14F-4D97-AF65-F5344CB8AC3E}">
        <p14:creationId xmlns:p14="http://schemas.microsoft.com/office/powerpoint/2010/main" val="2644682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FC8ED60-BA32-4796-BF78-97DBA81DA8D7}"/>
              </a:ext>
            </a:extLst>
          </p:cNvPr>
          <p:cNvSpPr>
            <a:spLocks noGrp="1"/>
          </p:cNvSpPr>
          <p:nvPr>
            <p:ph type="ctrTitle"/>
          </p:nvPr>
        </p:nvSpPr>
        <p:spPr/>
        <p:txBody>
          <a:bodyPr/>
          <a:lstStyle/>
          <a:p>
            <a:r>
              <a:rPr lang="nl-NL"/>
              <a:t>Stands</a:t>
            </a:r>
          </a:p>
        </p:txBody>
      </p:sp>
    </p:spTree>
    <p:extLst>
      <p:ext uri="{BB962C8B-B14F-4D97-AF65-F5344CB8AC3E}">
        <p14:creationId xmlns:p14="http://schemas.microsoft.com/office/powerpoint/2010/main" val="3619076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32A59F-7F6F-4ED8-80B8-A678EC2467D4}"/>
              </a:ext>
            </a:extLst>
          </p:cNvPr>
          <p:cNvSpPr>
            <a:spLocks noGrp="1"/>
          </p:cNvSpPr>
          <p:nvPr>
            <p:ph type="title"/>
          </p:nvPr>
        </p:nvSpPr>
        <p:spPr/>
        <p:txBody>
          <a:bodyPr/>
          <a:lstStyle/>
          <a:p>
            <a:r>
              <a:rPr lang="nl-NL"/>
              <a:t>Wat is een stand?</a:t>
            </a:r>
          </a:p>
        </p:txBody>
      </p:sp>
      <p:sp>
        <p:nvSpPr>
          <p:cNvPr id="3" name="Tijdelijke aanduiding voor inhoud 2">
            <a:extLst>
              <a:ext uri="{FF2B5EF4-FFF2-40B4-BE49-F238E27FC236}">
                <a16:creationId xmlns:a16="http://schemas.microsoft.com/office/drawing/2014/main" id="{96BE1533-269E-49C5-96DF-934CABA5D8E0}"/>
              </a:ext>
            </a:extLst>
          </p:cNvPr>
          <p:cNvSpPr>
            <a:spLocks noGrp="1"/>
          </p:cNvSpPr>
          <p:nvPr>
            <p:ph idx="1"/>
          </p:nvPr>
        </p:nvSpPr>
        <p:spPr/>
        <p:txBody>
          <a:bodyPr/>
          <a:lstStyle/>
          <a:p>
            <a:r>
              <a:rPr lang="nl-NL"/>
              <a:t>Definitie</a:t>
            </a:r>
          </a:p>
          <a:p>
            <a:r>
              <a:rPr lang="nl-NL"/>
              <a:t>Functie &amp; doel. Wat is het doel/de functie van een stand?</a:t>
            </a:r>
          </a:p>
          <a:p>
            <a:r>
              <a:rPr lang="nl-NL"/>
              <a:t>Bestaande vormen</a:t>
            </a:r>
          </a:p>
          <a:p>
            <a:endParaRPr lang="nl-NL"/>
          </a:p>
        </p:txBody>
      </p:sp>
    </p:spTree>
    <p:extLst>
      <p:ext uri="{BB962C8B-B14F-4D97-AF65-F5344CB8AC3E}">
        <p14:creationId xmlns:p14="http://schemas.microsoft.com/office/powerpoint/2010/main" val="1502738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gebouw, binnen, plafond, tafel&#10;&#10;Automatisch gegenereerde beschrijving">
            <a:extLst>
              <a:ext uri="{FF2B5EF4-FFF2-40B4-BE49-F238E27FC236}">
                <a16:creationId xmlns:a16="http://schemas.microsoft.com/office/drawing/2014/main" id="{96765348-A955-48A1-8D0A-31F489A9FE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41746" y="942375"/>
            <a:ext cx="4896903" cy="3387795"/>
          </a:xfrm>
        </p:spPr>
      </p:pic>
      <p:sp>
        <p:nvSpPr>
          <p:cNvPr id="2" name="Tekstvak 1">
            <a:extLst>
              <a:ext uri="{FF2B5EF4-FFF2-40B4-BE49-F238E27FC236}">
                <a16:creationId xmlns:a16="http://schemas.microsoft.com/office/drawing/2014/main" id="{71FFA871-0245-C6B7-97C0-0122F0BD478F}"/>
              </a:ext>
            </a:extLst>
          </p:cNvPr>
          <p:cNvSpPr txBox="1"/>
          <p:nvPr/>
        </p:nvSpPr>
        <p:spPr>
          <a:xfrm>
            <a:off x="738555" y="1248507"/>
            <a:ext cx="5873260" cy="1477328"/>
          </a:xfrm>
          <a:prstGeom prst="rect">
            <a:avLst/>
          </a:prstGeom>
          <a:noFill/>
        </p:spPr>
        <p:txBody>
          <a:bodyPr wrap="square" rtlCol="0">
            <a:spAutoFit/>
          </a:bodyPr>
          <a:lstStyle/>
          <a:p>
            <a:r>
              <a:rPr lang="nl-NL" b="1" dirty="0"/>
              <a:t>Een stand is aan drie zijden afgesloten met wanden en is alleen aan het gangpad open</a:t>
            </a:r>
            <a:r>
              <a:rPr lang="nl-NL" dirty="0"/>
              <a:t>. Een andere benaming kan ook een gangstand, wandstand of tussenstand zijn. Het is de 'standaard' stand die veel </a:t>
            </a:r>
            <a:r>
              <a:rPr lang="nl-NL" dirty="0" err="1"/>
              <a:t>beurs-organisatoren</a:t>
            </a:r>
            <a:r>
              <a:rPr lang="nl-NL" dirty="0"/>
              <a:t> ter beschikking stellen aan exposanten.</a:t>
            </a:r>
          </a:p>
        </p:txBody>
      </p:sp>
      <p:sp>
        <p:nvSpPr>
          <p:cNvPr id="3" name="Tekstvak 2">
            <a:extLst>
              <a:ext uri="{FF2B5EF4-FFF2-40B4-BE49-F238E27FC236}">
                <a16:creationId xmlns:a16="http://schemas.microsoft.com/office/drawing/2014/main" id="{72674238-0BB8-54BC-4688-B4E3213EF8F3}"/>
              </a:ext>
            </a:extLst>
          </p:cNvPr>
          <p:cNvSpPr txBox="1"/>
          <p:nvPr/>
        </p:nvSpPr>
        <p:spPr>
          <a:xfrm>
            <a:off x="3943117" y="4530408"/>
            <a:ext cx="7795532" cy="646331"/>
          </a:xfrm>
          <a:prstGeom prst="rect">
            <a:avLst/>
          </a:prstGeom>
          <a:noFill/>
        </p:spPr>
        <p:txBody>
          <a:bodyPr wrap="none" rtlCol="0">
            <a:spAutoFit/>
          </a:bodyPr>
          <a:lstStyle/>
          <a:p>
            <a:r>
              <a:rPr lang="nl-NL" dirty="0">
                <a:hlinkClick r:id="rId3"/>
              </a:rPr>
              <a:t>https://beursstand.nl/blog/Beursstands-welke-type-stands-en-indelingen-zijn-er/</a:t>
            </a:r>
            <a:endParaRPr lang="nl-NL" dirty="0"/>
          </a:p>
          <a:p>
            <a:endParaRPr lang="nl-NL" dirty="0"/>
          </a:p>
        </p:txBody>
      </p:sp>
      <p:sp>
        <p:nvSpPr>
          <p:cNvPr id="4" name="Tekstvak 3">
            <a:extLst>
              <a:ext uri="{FF2B5EF4-FFF2-40B4-BE49-F238E27FC236}">
                <a16:creationId xmlns:a16="http://schemas.microsoft.com/office/drawing/2014/main" id="{49AD28C2-CA45-4AFA-682A-FBECAF0CD65F}"/>
              </a:ext>
            </a:extLst>
          </p:cNvPr>
          <p:cNvSpPr txBox="1"/>
          <p:nvPr/>
        </p:nvSpPr>
        <p:spPr>
          <a:xfrm>
            <a:off x="861646" y="3376246"/>
            <a:ext cx="2639633" cy="2308324"/>
          </a:xfrm>
          <a:prstGeom prst="rect">
            <a:avLst/>
          </a:prstGeom>
          <a:noFill/>
        </p:spPr>
        <p:txBody>
          <a:bodyPr wrap="none" rtlCol="0">
            <a:spAutoFit/>
          </a:bodyPr>
          <a:lstStyle/>
          <a:p>
            <a:r>
              <a:rPr lang="nl-NL" dirty="0"/>
              <a:t>Doel van een stand</a:t>
            </a:r>
          </a:p>
          <a:p>
            <a:pPr marL="285750" indent="-285750">
              <a:buFontTx/>
              <a:buChar char="-"/>
            </a:pPr>
            <a:r>
              <a:rPr lang="nl-NL" dirty="0"/>
              <a:t>Producten presenteren</a:t>
            </a:r>
          </a:p>
          <a:p>
            <a:pPr marL="285750" indent="-285750">
              <a:buFontTx/>
              <a:buChar char="-"/>
            </a:pPr>
            <a:r>
              <a:rPr lang="nl-NL" dirty="0"/>
              <a:t>(nieuw) Klantcontact</a:t>
            </a:r>
          </a:p>
          <a:p>
            <a:pPr marL="285750" indent="-285750">
              <a:buFontTx/>
              <a:buChar char="-"/>
            </a:pPr>
            <a:r>
              <a:rPr lang="nl-NL" dirty="0" err="1"/>
              <a:t>Concurentie</a:t>
            </a:r>
            <a:endParaRPr lang="nl-NL" dirty="0"/>
          </a:p>
          <a:p>
            <a:pPr marL="285750" indent="-285750">
              <a:buFontTx/>
              <a:buChar char="-"/>
            </a:pPr>
            <a:r>
              <a:rPr lang="nl-NL" dirty="0"/>
              <a:t>Prototypes testen</a:t>
            </a:r>
          </a:p>
          <a:p>
            <a:pPr marL="285750" indent="-285750">
              <a:buFontTx/>
              <a:buChar char="-"/>
            </a:pPr>
            <a:r>
              <a:rPr lang="nl-NL" dirty="0"/>
              <a:t>Media aandacht</a:t>
            </a:r>
          </a:p>
          <a:p>
            <a:pPr marL="285750" indent="-285750">
              <a:buFontTx/>
              <a:buChar char="-"/>
            </a:pPr>
            <a:endParaRPr lang="nl-NL" dirty="0"/>
          </a:p>
          <a:p>
            <a:pPr marL="285750" indent="-285750">
              <a:buFontTx/>
              <a:buChar char="-"/>
            </a:pPr>
            <a:endParaRPr lang="nl-NL" dirty="0"/>
          </a:p>
        </p:txBody>
      </p:sp>
      <p:sp>
        <p:nvSpPr>
          <p:cNvPr id="6" name="Tekstvak 5">
            <a:extLst>
              <a:ext uri="{FF2B5EF4-FFF2-40B4-BE49-F238E27FC236}">
                <a16:creationId xmlns:a16="http://schemas.microsoft.com/office/drawing/2014/main" id="{4C5BE79C-B634-98D7-FC4C-CD1901BD649D}"/>
              </a:ext>
            </a:extLst>
          </p:cNvPr>
          <p:cNvSpPr txBox="1"/>
          <p:nvPr/>
        </p:nvSpPr>
        <p:spPr>
          <a:xfrm>
            <a:off x="7840883" y="5376977"/>
            <a:ext cx="3870547" cy="923330"/>
          </a:xfrm>
          <a:prstGeom prst="rect">
            <a:avLst/>
          </a:prstGeom>
          <a:noFill/>
        </p:spPr>
        <p:txBody>
          <a:bodyPr wrap="none" rtlCol="0">
            <a:spAutoFit/>
          </a:bodyPr>
          <a:lstStyle/>
          <a:p>
            <a:r>
              <a:rPr lang="nl-NL" dirty="0"/>
              <a:t>Laat je inspireren </a:t>
            </a:r>
          </a:p>
          <a:p>
            <a:r>
              <a:rPr lang="nl-NL" dirty="0">
                <a:hlinkClick r:id="rId4"/>
              </a:rPr>
              <a:t>https://www.vtwonenendesignbeurs.nl</a:t>
            </a:r>
            <a:endParaRPr lang="nl-NL" dirty="0"/>
          </a:p>
          <a:p>
            <a:endParaRPr lang="nl-NL" dirty="0"/>
          </a:p>
        </p:txBody>
      </p:sp>
    </p:spTree>
    <p:extLst>
      <p:ext uri="{BB962C8B-B14F-4D97-AF65-F5344CB8AC3E}">
        <p14:creationId xmlns:p14="http://schemas.microsoft.com/office/powerpoint/2010/main" val="3750528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53B1D852-22C6-4D55-8E70-82D27CCCFD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43445" y="266765"/>
            <a:ext cx="4056554" cy="2212666"/>
          </a:xfrm>
        </p:spPr>
      </p:pic>
      <p:pic>
        <p:nvPicPr>
          <p:cNvPr id="3" name="Tijdelijke aanduiding voor inhoud 4" descr="Afbeelding met binnen, tafel, gebouw, computer&#10;&#10;Automatisch gegenereerde beschrijving">
            <a:extLst>
              <a:ext uri="{FF2B5EF4-FFF2-40B4-BE49-F238E27FC236}">
                <a16:creationId xmlns:a16="http://schemas.microsoft.com/office/drawing/2014/main" id="{A7DF31B3-885B-1F20-D2A6-25CCF0442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950" y="266765"/>
            <a:ext cx="4514371" cy="3014046"/>
          </a:xfrm>
          <a:prstGeom prst="rect">
            <a:avLst/>
          </a:prstGeom>
        </p:spPr>
      </p:pic>
      <p:pic>
        <p:nvPicPr>
          <p:cNvPr id="4" name="Tijdelijke aanduiding voor inhoud 4" descr="Afbeelding met binnen, plank, tafel, venster&#10;&#10;Automatisch gegenereerde beschrijving">
            <a:extLst>
              <a:ext uri="{FF2B5EF4-FFF2-40B4-BE49-F238E27FC236}">
                <a16:creationId xmlns:a16="http://schemas.microsoft.com/office/drawing/2014/main" id="{D184A5A7-1B59-07D2-73E3-50122EA97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7582" y="3125926"/>
            <a:ext cx="3340383" cy="2505287"/>
          </a:xfrm>
          <a:prstGeom prst="rect">
            <a:avLst/>
          </a:prstGeom>
        </p:spPr>
      </p:pic>
      <p:pic>
        <p:nvPicPr>
          <p:cNvPr id="6" name="Tijdelijke aanduiding voor inhoud 4" descr="Afbeelding met binnen, tafel, gebouw, scherm&#10;&#10;Automatisch gegenereerde beschrijving">
            <a:extLst>
              <a:ext uri="{FF2B5EF4-FFF2-40B4-BE49-F238E27FC236}">
                <a16:creationId xmlns:a16="http://schemas.microsoft.com/office/drawing/2014/main" id="{610176BF-5427-B68F-16FB-152B7F8CE7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6626" y="3886020"/>
            <a:ext cx="4056554" cy="2705215"/>
          </a:xfrm>
          <a:prstGeom prst="rect">
            <a:avLst/>
          </a:prstGeom>
        </p:spPr>
      </p:pic>
    </p:spTree>
    <p:extLst>
      <p:ext uri="{BB962C8B-B14F-4D97-AF65-F5344CB8AC3E}">
        <p14:creationId xmlns:p14="http://schemas.microsoft.com/office/powerpoint/2010/main" val="1161618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183CDC4-0647-4806-A13D-9FD66D23AAE8}"/>
              </a:ext>
            </a:extLst>
          </p:cNvPr>
          <p:cNvSpPr>
            <a:spLocks noGrp="1"/>
          </p:cNvSpPr>
          <p:nvPr>
            <p:ph type="ctrTitle"/>
          </p:nvPr>
        </p:nvSpPr>
        <p:spPr/>
        <p:txBody>
          <a:bodyPr/>
          <a:lstStyle/>
          <a:p>
            <a:r>
              <a:rPr lang="nl-NL"/>
              <a:t>1</a:t>
            </a:r>
            <a:r>
              <a:rPr lang="nl-NL" baseline="30000"/>
              <a:t>e</a:t>
            </a:r>
            <a:r>
              <a:rPr lang="nl-NL"/>
              <a:t> gesprek opdrachtgever</a:t>
            </a:r>
          </a:p>
        </p:txBody>
      </p:sp>
    </p:spTree>
    <p:extLst>
      <p:ext uri="{BB962C8B-B14F-4D97-AF65-F5344CB8AC3E}">
        <p14:creationId xmlns:p14="http://schemas.microsoft.com/office/powerpoint/2010/main" val="2079712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FFD363-5310-4847-8E8D-5D743BE695C3}"/>
              </a:ext>
            </a:extLst>
          </p:cNvPr>
          <p:cNvSpPr>
            <a:spLocks noGrp="1"/>
          </p:cNvSpPr>
          <p:nvPr>
            <p:ph type="title"/>
          </p:nvPr>
        </p:nvSpPr>
        <p:spPr/>
        <p:txBody>
          <a:bodyPr/>
          <a:lstStyle/>
          <a:p>
            <a:r>
              <a:rPr lang="nl-NL"/>
              <a:t>Gesprek opdrachtgever</a:t>
            </a:r>
          </a:p>
        </p:txBody>
      </p:sp>
      <p:sp>
        <p:nvSpPr>
          <p:cNvPr id="3" name="Tijdelijke aanduiding voor inhoud 2">
            <a:extLst>
              <a:ext uri="{FF2B5EF4-FFF2-40B4-BE49-F238E27FC236}">
                <a16:creationId xmlns:a16="http://schemas.microsoft.com/office/drawing/2014/main" id="{4745224A-5643-4B94-8C93-0518F63E22FF}"/>
              </a:ext>
            </a:extLst>
          </p:cNvPr>
          <p:cNvSpPr>
            <a:spLocks noGrp="1"/>
          </p:cNvSpPr>
          <p:nvPr>
            <p:ph idx="1"/>
          </p:nvPr>
        </p:nvSpPr>
        <p:spPr/>
        <p:txBody>
          <a:bodyPr/>
          <a:lstStyle/>
          <a:p>
            <a:pPr marL="0" indent="0">
              <a:buNone/>
            </a:pPr>
            <a:r>
              <a:rPr lang="nl-NL"/>
              <a:t>Verkoopgesprek 2.0</a:t>
            </a:r>
          </a:p>
          <a:p>
            <a:pPr marL="0" indent="0">
              <a:buNone/>
            </a:pPr>
            <a:r>
              <a:rPr lang="nl-NL"/>
              <a:t>Wat is verkopen?</a:t>
            </a:r>
          </a:p>
          <a:p>
            <a:pPr marL="0" indent="0">
              <a:buNone/>
            </a:pPr>
            <a:r>
              <a:rPr lang="nl-NL"/>
              <a:t>Wat weet je nog over verkopen?</a:t>
            </a:r>
          </a:p>
          <a:p>
            <a:pPr marL="0" indent="0">
              <a:buNone/>
            </a:pPr>
            <a:endParaRPr lang="nl-NL"/>
          </a:p>
          <a:p>
            <a:r>
              <a:rPr lang="nl-NL"/>
              <a:t>Bereid in de groep vragen voor</a:t>
            </a:r>
          </a:p>
          <a:p>
            <a:r>
              <a:rPr lang="nl-NL"/>
              <a:t>Do’s &amp; </a:t>
            </a:r>
            <a:r>
              <a:rPr lang="nl-NL" err="1"/>
              <a:t>Don’ts</a:t>
            </a:r>
            <a:endParaRPr lang="nl-NL"/>
          </a:p>
          <a:p>
            <a:r>
              <a:rPr lang="nl-NL"/>
              <a:t>Noteer de belangrijkste randvoorwaarden en wensen van de opdrachtgever</a:t>
            </a:r>
          </a:p>
        </p:txBody>
      </p:sp>
    </p:spTree>
    <p:extLst>
      <p:ext uri="{BB962C8B-B14F-4D97-AF65-F5344CB8AC3E}">
        <p14:creationId xmlns:p14="http://schemas.microsoft.com/office/powerpoint/2010/main" val="3378566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621C4D-DD70-494A-AA79-4A0CD34D499A}"/>
              </a:ext>
            </a:extLst>
          </p:cNvPr>
          <p:cNvSpPr>
            <a:spLocks noGrp="1"/>
          </p:cNvSpPr>
          <p:nvPr>
            <p:ph type="title"/>
          </p:nvPr>
        </p:nvSpPr>
        <p:spPr/>
        <p:txBody>
          <a:bodyPr/>
          <a:lstStyle/>
          <a:p>
            <a:r>
              <a:rPr lang="nl-NL"/>
              <a:t>Projectbeschrijving</a:t>
            </a:r>
            <a:endParaRPr lang="nl-NL">
              <a:highlight>
                <a:srgbClr val="FF0000"/>
              </a:highlight>
            </a:endParaRPr>
          </a:p>
        </p:txBody>
      </p:sp>
      <p:sp>
        <p:nvSpPr>
          <p:cNvPr id="3" name="Tijdelijke aanduiding voor inhoud 2">
            <a:extLst>
              <a:ext uri="{FF2B5EF4-FFF2-40B4-BE49-F238E27FC236}">
                <a16:creationId xmlns:a16="http://schemas.microsoft.com/office/drawing/2014/main" id="{39D4608C-11AF-40BC-A121-F6000B1B4091}"/>
              </a:ext>
            </a:extLst>
          </p:cNvPr>
          <p:cNvSpPr>
            <a:spLocks noGrp="1"/>
          </p:cNvSpPr>
          <p:nvPr>
            <p:ph idx="1"/>
          </p:nvPr>
        </p:nvSpPr>
        <p:spPr>
          <a:xfrm>
            <a:off x="838200" y="1501775"/>
            <a:ext cx="10515600" cy="4351338"/>
          </a:xfrm>
        </p:spPr>
        <p:txBody>
          <a:bodyPr vert="horz" lIns="91440" tIns="45720" rIns="91440" bIns="45720" rtlCol="0" anchor="t">
            <a:normAutofit lnSpcReduction="10000"/>
          </a:bodyPr>
          <a:lstStyle/>
          <a:p>
            <a:pPr marL="0" indent="0">
              <a:buNone/>
            </a:pPr>
            <a:r>
              <a:rPr lang="nl-NL"/>
              <a:t>Opdrachtgever en omgeving </a:t>
            </a:r>
          </a:p>
          <a:p>
            <a:r>
              <a:rPr lang="nl-NL" sz="1600"/>
              <a:t>Beschrijf wie de opdrachtgever is (NAW gegevens, functie)</a:t>
            </a:r>
            <a:endParaRPr lang="nl-NL" sz="1600">
              <a:cs typeface="Calibri"/>
            </a:endParaRPr>
          </a:p>
          <a:p>
            <a:r>
              <a:rPr lang="nl-NL" sz="1600"/>
              <a:t>Beschrijf de omgeving waarin het op te leveren product moet komen (maten, omstandigheden, situatiebeschrijving)</a:t>
            </a:r>
            <a:endParaRPr lang="nl-NL" sz="1600">
              <a:cs typeface="Calibri"/>
            </a:endParaRPr>
          </a:p>
          <a:p>
            <a:endParaRPr lang="nl-NL" sz="1600"/>
          </a:p>
          <a:p>
            <a:pPr marL="0" indent="0">
              <a:buNone/>
            </a:pPr>
            <a:r>
              <a:rPr lang="nl-NL"/>
              <a:t>Op te leveren product</a:t>
            </a:r>
            <a:endParaRPr lang="nl-NL">
              <a:cs typeface="Calibri"/>
            </a:endParaRPr>
          </a:p>
          <a:p>
            <a:r>
              <a:rPr lang="nl-NL" sz="1600"/>
              <a:t>Beschrijf de eisen waaraan het op te leveren product moet voldoen.</a:t>
            </a:r>
            <a:endParaRPr lang="nl-NL" sz="1600">
              <a:cs typeface="Calibri"/>
            </a:endParaRPr>
          </a:p>
          <a:p>
            <a:r>
              <a:rPr lang="nl-NL" sz="1600"/>
              <a:t>Noteer het totaalbudget en hoe dit budget verantwoord moet worden. </a:t>
            </a:r>
            <a:endParaRPr lang="nl-NL" sz="1600">
              <a:cs typeface="Calibri"/>
            </a:endParaRPr>
          </a:p>
          <a:p>
            <a:r>
              <a:rPr lang="nl-NL" sz="1600"/>
              <a:t>Maak een overzichtelijk schema met daarin de belangrijke stappen van het tijdspad van ontvangst tot oplevering. </a:t>
            </a:r>
            <a:endParaRPr lang="nl-NL" sz="1600">
              <a:cs typeface="Calibri"/>
            </a:endParaRPr>
          </a:p>
          <a:p>
            <a:r>
              <a:rPr lang="nl-NL" sz="1600"/>
              <a:t>Dit is de globale planning tot aan de deadline. </a:t>
            </a:r>
            <a:endParaRPr lang="nl-NL" sz="1600">
              <a:cs typeface="Calibri"/>
            </a:endParaRPr>
          </a:p>
          <a:p>
            <a:pPr marL="0" indent="0">
              <a:buNone/>
            </a:pPr>
            <a:endParaRPr lang="nl-NL" sz="1600"/>
          </a:p>
          <a:p>
            <a:pPr marL="0" indent="0">
              <a:buNone/>
            </a:pPr>
            <a:r>
              <a:rPr lang="nl-NL" sz="1600" b="1"/>
              <a:t>Kwaliteitseis:</a:t>
            </a:r>
            <a:endParaRPr lang="nl-NL" b="1"/>
          </a:p>
          <a:p>
            <a:pPr marL="0" indent="0">
              <a:buNone/>
            </a:pPr>
            <a:r>
              <a:rPr lang="nl-NL" sz="1600"/>
              <a:t>De planning is een noodzakelijk hulpmiddel om alle betrokkenen een beeld te geven van de te nemen stappen. Een ander moet het project volledig begrijpen als die de projectbeschrijving leest!</a:t>
            </a:r>
            <a:endParaRPr lang="nl-NL"/>
          </a:p>
        </p:txBody>
      </p:sp>
      <p:sp>
        <p:nvSpPr>
          <p:cNvPr id="4" name="Tekstvak 3">
            <a:extLst>
              <a:ext uri="{FF2B5EF4-FFF2-40B4-BE49-F238E27FC236}">
                <a16:creationId xmlns:a16="http://schemas.microsoft.com/office/drawing/2014/main" id="{3A265451-036A-4F07-A79A-C1E60370B341}"/>
              </a:ext>
            </a:extLst>
          </p:cNvPr>
          <p:cNvSpPr txBox="1"/>
          <p:nvPr/>
        </p:nvSpPr>
        <p:spPr>
          <a:xfrm>
            <a:off x="10307782" y="117763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a:cs typeface="Calibri"/>
            </a:endParaRPr>
          </a:p>
        </p:txBody>
      </p:sp>
    </p:spTree>
    <p:extLst>
      <p:ext uri="{BB962C8B-B14F-4D97-AF65-F5344CB8AC3E}">
        <p14:creationId xmlns:p14="http://schemas.microsoft.com/office/powerpoint/2010/main" val="641646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A23C3CF-AE79-D0A1-32D6-9F5CB321EE19}"/>
              </a:ext>
            </a:extLst>
          </p:cNvPr>
          <p:cNvSpPr txBox="1"/>
          <p:nvPr/>
        </p:nvSpPr>
        <p:spPr>
          <a:xfrm>
            <a:off x="1168400" y="1676400"/>
            <a:ext cx="10578730" cy="1200329"/>
          </a:xfrm>
          <a:prstGeom prst="rect">
            <a:avLst/>
          </a:prstGeom>
          <a:noFill/>
        </p:spPr>
        <p:txBody>
          <a:bodyPr wrap="none" rtlCol="0">
            <a:spAutoFit/>
          </a:bodyPr>
          <a:lstStyle/>
          <a:p>
            <a:endParaRPr lang="nl-NL" dirty="0">
              <a:latin typeface="Calibri" pitchFamily="34" charset="0"/>
            </a:endParaRPr>
          </a:p>
          <a:p>
            <a:pPr marL="285750" indent="-285750">
              <a:buFontTx/>
              <a:buChar char="-"/>
            </a:pPr>
            <a:r>
              <a:rPr lang="nl-NL" dirty="0">
                <a:latin typeface="Calibri" pitchFamily="34" charset="0"/>
              </a:rPr>
              <a:t>Communicatie deelopdracht 1: Individueel profiel</a:t>
            </a:r>
          </a:p>
          <a:p>
            <a:pPr marL="285750" indent="-285750">
              <a:buFontTx/>
              <a:buChar char="-"/>
            </a:pPr>
            <a:r>
              <a:rPr lang="nl-NL" dirty="0">
                <a:latin typeface="Calibri" pitchFamily="34" charset="0"/>
              </a:rPr>
              <a:t>Communicatie deelopdracht 2: Samenwerkingsovereenkomst</a:t>
            </a:r>
          </a:p>
          <a:p>
            <a:pPr marL="285750" indent="-285750">
              <a:buFontTx/>
              <a:buChar char="-"/>
            </a:pPr>
            <a:r>
              <a:rPr lang="nl-NL" dirty="0"/>
              <a:t>Projectbeschrijving; je legt in de projectbeschrijving uit wat de opdracht is en hoe je die wilt gaan uitvoeren.</a:t>
            </a:r>
          </a:p>
        </p:txBody>
      </p:sp>
    </p:spTree>
    <p:extLst>
      <p:ext uri="{BB962C8B-B14F-4D97-AF65-F5344CB8AC3E}">
        <p14:creationId xmlns:p14="http://schemas.microsoft.com/office/powerpoint/2010/main" val="631479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a:t>Studiejaar</a:t>
            </a:r>
          </a:p>
        </p:txBody>
      </p:sp>
      <p:sp>
        <p:nvSpPr>
          <p:cNvPr id="3" name="Tijdelijke aanduiding voor inhoud 2"/>
          <p:cNvSpPr>
            <a:spLocks noGrp="1"/>
          </p:cNvSpPr>
          <p:nvPr>
            <p:ph idx="1"/>
          </p:nvPr>
        </p:nvSpPr>
        <p:spPr>
          <a:xfrm>
            <a:off x="838200" y="1564367"/>
            <a:ext cx="10515600" cy="4351338"/>
          </a:xfrm>
        </p:spPr>
        <p:txBody>
          <a:bodyPr>
            <a:normAutofit/>
          </a:bodyPr>
          <a:lstStyle/>
          <a:p>
            <a:r>
              <a:rPr lang="nl-NL" dirty="0"/>
              <a:t>Op het programma staan de volgende onderdelen:</a:t>
            </a:r>
          </a:p>
          <a:p>
            <a:r>
              <a:rPr lang="nl-NL" dirty="0"/>
              <a:t>2 </a:t>
            </a:r>
            <a:r>
              <a:rPr lang="nl-NL" dirty="0" err="1"/>
              <a:t>IBS’en</a:t>
            </a:r>
            <a:endParaRPr lang="nl-NL" dirty="0"/>
          </a:p>
          <a:p>
            <a:pPr marL="914400" lvl="1" indent="-457200">
              <a:buFont typeface="+mj-lt"/>
              <a:buAutoNum type="arabicPeriod"/>
            </a:pPr>
            <a:r>
              <a:rPr lang="nl-NL" dirty="0"/>
              <a:t>Stand op een beurs periode 1</a:t>
            </a:r>
          </a:p>
          <a:p>
            <a:pPr marL="914400" lvl="1" indent="-457200">
              <a:buFont typeface="+mj-lt"/>
              <a:buAutoNum type="arabicPeriod"/>
            </a:pPr>
            <a:r>
              <a:rPr lang="nl-NL" dirty="0"/>
              <a:t>Productlijn eigen stijl periode 2 en 3</a:t>
            </a:r>
          </a:p>
          <a:p>
            <a:r>
              <a:rPr lang="nl-NL"/>
              <a:t>BPV-opdrachten </a:t>
            </a:r>
            <a:r>
              <a:rPr lang="nl-NL" dirty="0"/>
              <a:t>eind periode 2 inleveren en periode 3</a:t>
            </a:r>
          </a:p>
          <a:p>
            <a:r>
              <a:rPr lang="nl-NL" dirty="0"/>
              <a:t>IBM periode 2 en 3</a:t>
            </a:r>
          </a:p>
          <a:p>
            <a:r>
              <a:rPr lang="nl-NL" dirty="0">
                <a:sym typeface="Wingdings" panose="05000000000000000000" pitchFamily="2" charset="2"/>
              </a:rPr>
              <a:t>Werkprocesexamen periode 4</a:t>
            </a:r>
          </a:p>
          <a:p>
            <a:r>
              <a:rPr lang="nl-NL" dirty="0">
                <a:sym typeface="Wingdings" panose="05000000000000000000" pitchFamily="2" charset="2"/>
              </a:rPr>
              <a:t>Proeve van Bekwaamheid periode 4</a:t>
            </a:r>
            <a:endParaRPr lang="nl-NL" dirty="0"/>
          </a:p>
        </p:txBody>
      </p:sp>
    </p:spTree>
    <p:extLst>
      <p:ext uri="{BB962C8B-B14F-4D97-AF65-F5344CB8AC3E}">
        <p14:creationId xmlns:p14="http://schemas.microsoft.com/office/powerpoint/2010/main" val="3485606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524000" y="0"/>
            <a:ext cx="928688" cy="68580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4339" name="Rectangle 3"/>
          <p:cNvSpPr>
            <a:spLocks noChangeArrowheads="1"/>
          </p:cNvSpPr>
          <p:nvPr/>
        </p:nvSpPr>
        <p:spPr bwMode="auto">
          <a:xfrm>
            <a:off x="2933485" y="938489"/>
            <a:ext cx="3805584" cy="1615827"/>
          </a:xfrm>
          <a:prstGeom prst="rect">
            <a:avLst/>
          </a:prstGeom>
          <a:noFill/>
          <a:ln w="9525">
            <a:solidFill>
              <a:schemeClr val="tx1"/>
            </a:solidFill>
            <a:miter lim="800000"/>
            <a:headEnd/>
            <a:tailEnd/>
          </a:ln>
        </p:spPr>
        <p:txBody>
          <a:bodyPr wrap="square" anchor="ctr">
            <a:spAutoFit/>
          </a:bodyPr>
          <a:lstStyle/>
          <a:p>
            <a:r>
              <a:rPr lang="nl-NL" sz="1100" b="1" dirty="0">
                <a:solidFill>
                  <a:srgbClr val="0070C0"/>
                </a:solidFill>
                <a:ea typeface="Calibri" pitchFamily="34" charset="0"/>
                <a:cs typeface="Arial" charset="0"/>
              </a:rPr>
              <a:t>Leerdoelen</a:t>
            </a:r>
          </a:p>
          <a:p>
            <a:r>
              <a:rPr lang="nl-NL" sz="1100" dirty="0">
                <a:ea typeface="Calibri" pitchFamily="34" charset="0"/>
                <a:cs typeface="Arial" charset="0"/>
              </a:rPr>
              <a:t>Na het maken van dit leerarrangement kun je:</a:t>
            </a:r>
          </a:p>
          <a:p>
            <a:pPr marL="171450" indent="-171450">
              <a:buFont typeface="Arial" panose="020B0604020202020204" pitchFamily="34" charset="0"/>
              <a:buChar char="•"/>
            </a:pPr>
            <a:r>
              <a:rPr lang="nl-NL" sz="1100" dirty="0">
                <a:ea typeface="Calibri" pitchFamily="34" charset="0"/>
                <a:cs typeface="Arial" charset="0"/>
              </a:rPr>
              <a:t>Je jezelf presenteren aan groepsgenoten.</a:t>
            </a:r>
          </a:p>
          <a:p>
            <a:pPr marL="171450" indent="-171450">
              <a:buFont typeface="Arial" panose="020B0604020202020204" pitchFamily="34" charset="0"/>
              <a:buChar char="•"/>
            </a:pPr>
            <a:r>
              <a:rPr lang="nl-NL" sz="1100" dirty="0">
                <a:ea typeface="Calibri" pitchFamily="34" charset="0"/>
                <a:cs typeface="Arial" charset="0"/>
              </a:rPr>
              <a:t>Verwoorden wat je sterke en zwakke kanten zijn.</a:t>
            </a:r>
          </a:p>
          <a:p>
            <a:pPr marL="171450" indent="-171450">
              <a:buFont typeface="Arial" panose="020B0604020202020204" pitchFamily="34" charset="0"/>
              <a:buChar char="•"/>
            </a:pPr>
            <a:r>
              <a:rPr lang="nl-NL" sz="1100" dirty="0">
                <a:ea typeface="Calibri" pitchFamily="34" charset="0"/>
                <a:cs typeface="Arial" charset="0"/>
              </a:rPr>
              <a:t>Aangeven wat je wel en niet prettig vindt in een samenwerking.</a:t>
            </a:r>
          </a:p>
          <a:p>
            <a:pPr marL="171450" indent="-171450">
              <a:buFont typeface="Arial" panose="020B0604020202020204" pitchFamily="34" charset="0"/>
              <a:buChar char="•"/>
            </a:pPr>
            <a:r>
              <a:rPr lang="nl-NL" sz="1100" dirty="0">
                <a:ea typeface="Calibri" pitchFamily="34" charset="0"/>
                <a:cs typeface="Arial" charset="0"/>
              </a:rPr>
              <a:t>Verwoorden hoe jij je rol in de groep vorm wilt geven. </a:t>
            </a:r>
          </a:p>
          <a:p>
            <a:pPr marL="171450" indent="-171450">
              <a:buFont typeface="Arial" panose="020B0604020202020204" pitchFamily="34" charset="0"/>
              <a:buChar char="•"/>
            </a:pPr>
            <a:r>
              <a:rPr lang="nl-NL" sz="1100" dirty="0">
                <a:ea typeface="Calibri" pitchFamily="34" charset="0"/>
                <a:cs typeface="Arial" charset="0"/>
              </a:rPr>
              <a:t>Aangeven hoe jij momenteel in je studie staat en welke doelen je nastreeft binnen en buiten dit project.</a:t>
            </a:r>
          </a:p>
        </p:txBody>
      </p:sp>
      <p:sp>
        <p:nvSpPr>
          <p:cNvPr id="14340" name="Rectangle 4"/>
          <p:cNvSpPr>
            <a:spLocks noChangeArrowheads="1"/>
          </p:cNvSpPr>
          <p:nvPr/>
        </p:nvSpPr>
        <p:spPr bwMode="auto">
          <a:xfrm>
            <a:off x="2921329" y="3271077"/>
            <a:ext cx="3817740" cy="938719"/>
          </a:xfrm>
          <a:prstGeom prst="rect">
            <a:avLst/>
          </a:prstGeom>
          <a:noFill/>
          <a:ln w="9525">
            <a:solidFill>
              <a:schemeClr val="tx1"/>
            </a:solidFill>
            <a:miter lim="800000"/>
            <a:headEnd/>
            <a:tailEnd/>
          </a:ln>
        </p:spPr>
        <p:txBody>
          <a:bodyPr wrap="square" anchor="ctr">
            <a:spAutoFit/>
          </a:bodyPr>
          <a:lstStyle/>
          <a:p>
            <a:pPr eaLnBrk="0" hangingPunct="0"/>
            <a:r>
              <a:rPr lang="nl-NL" sz="1100" b="1" dirty="0">
                <a:solidFill>
                  <a:srgbClr val="0070C0"/>
                </a:solidFill>
                <a:ea typeface="Calibri" pitchFamily="34" charset="0"/>
                <a:cs typeface="Arial" charset="0"/>
              </a:rPr>
              <a:t>Leerproduct	</a:t>
            </a:r>
          </a:p>
          <a:p>
            <a:pPr eaLnBrk="0" hangingPunct="0"/>
            <a:r>
              <a:rPr lang="nl-NL" sz="1100" dirty="0">
                <a:ea typeface="Calibri" pitchFamily="34" charset="0"/>
                <a:cs typeface="Arial" charset="0"/>
              </a:rPr>
              <a:t>Je levert een profiel op waarin jij </a:t>
            </a:r>
            <a:r>
              <a:rPr lang="nl-NL" sz="1100">
                <a:ea typeface="Calibri" pitchFamily="34" charset="0"/>
                <a:cs typeface="Arial" charset="0"/>
              </a:rPr>
              <a:t>jezelf voorstelt.  </a:t>
            </a:r>
            <a:r>
              <a:rPr lang="nl-NL" sz="1100" dirty="0">
                <a:ea typeface="Calibri" pitchFamily="34" charset="0"/>
                <a:cs typeface="Arial" charset="0"/>
              </a:rPr>
              <a:t>De vorm waarin je het profiel vorm geeft, is vrij. Houd er rekening mee dat teamgenoten de opbrengst gaan lezen. </a:t>
            </a:r>
            <a:r>
              <a:rPr lang="nl-NL" sz="1100" b="1" dirty="0">
                <a:ea typeface="Calibri" pitchFamily="34" charset="0"/>
                <a:cs typeface="Arial" charset="0"/>
              </a:rPr>
              <a:t>		</a:t>
            </a:r>
          </a:p>
        </p:txBody>
      </p:sp>
      <p:sp>
        <p:nvSpPr>
          <p:cNvPr id="14342" name="Rectangle 6"/>
          <p:cNvSpPr>
            <a:spLocks noChangeArrowheads="1"/>
          </p:cNvSpPr>
          <p:nvPr/>
        </p:nvSpPr>
        <p:spPr bwMode="auto">
          <a:xfrm>
            <a:off x="7286932" y="884180"/>
            <a:ext cx="3193256" cy="600164"/>
          </a:xfrm>
          <a:prstGeom prst="rect">
            <a:avLst/>
          </a:prstGeom>
          <a:noFill/>
          <a:ln w="9525">
            <a:solidFill>
              <a:schemeClr val="tx1"/>
            </a:solidFill>
            <a:miter lim="800000"/>
            <a:headEnd/>
            <a:tailEnd/>
          </a:ln>
        </p:spPr>
        <p:txBody>
          <a:bodyPr wrap="square" anchor="ctr">
            <a:spAutoFit/>
          </a:bodyPr>
          <a:lstStyle/>
          <a:p>
            <a:r>
              <a:rPr lang="nl-NL" sz="1100" b="1" dirty="0">
                <a:solidFill>
                  <a:srgbClr val="0070C0"/>
                </a:solidFill>
                <a:ea typeface="Calibri" pitchFamily="34" charset="0"/>
                <a:cs typeface="Arial" charset="0"/>
              </a:rPr>
              <a:t>Samenwerken       </a:t>
            </a:r>
            <a:r>
              <a:rPr lang="nl-NL" sz="1100" b="1" dirty="0">
                <a:ea typeface="Calibri" pitchFamily="34" charset="0"/>
                <a:cs typeface="Arial" charset="0"/>
              </a:rPr>
              <a:t>                                  </a:t>
            </a:r>
            <a:endParaRPr lang="nl-NL" sz="1100" dirty="0">
              <a:ea typeface="Calibri" pitchFamily="34" charset="0"/>
              <a:cs typeface="Arial" charset="0"/>
            </a:endParaRPr>
          </a:p>
          <a:p>
            <a:pPr marL="171450" indent="-171450" eaLnBrk="0" hangingPunct="0">
              <a:buFont typeface="Arial" pitchFamily="34" charset="0"/>
              <a:buChar char="•"/>
            </a:pPr>
            <a:r>
              <a:rPr lang="nl-NL" sz="1100" dirty="0">
                <a:ea typeface="Calibri" pitchFamily="34" charset="0"/>
                <a:cs typeface="Arial" charset="0"/>
              </a:rPr>
              <a:t>Deze opdracht voer je uit voor de echte start van de samenwerking. </a:t>
            </a:r>
          </a:p>
        </p:txBody>
      </p:sp>
      <p:sp>
        <p:nvSpPr>
          <p:cNvPr id="14348" name="Tekstvak 23"/>
          <p:cNvSpPr txBox="1">
            <a:spLocks noChangeArrowheads="1"/>
          </p:cNvSpPr>
          <p:nvPr/>
        </p:nvSpPr>
        <p:spPr bwMode="auto">
          <a:xfrm>
            <a:off x="2610501" y="143958"/>
            <a:ext cx="9148959" cy="461665"/>
          </a:xfrm>
          <a:prstGeom prst="rect">
            <a:avLst/>
          </a:prstGeom>
          <a:noFill/>
          <a:ln w="9525">
            <a:noFill/>
            <a:miter lim="800000"/>
            <a:headEnd/>
            <a:tailEnd/>
          </a:ln>
        </p:spPr>
        <p:txBody>
          <a:bodyPr wrap="square">
            <a:spAutoFit/>
          </a:bodyPr>
          <a:lstStyle/>
          <a:p>
            <a:r>
              <a:rPr lang="nl-NL" sz="2400" i="1" dirty="0">
                <a:latin typeface="Calibri" pitchFamily="34" charset="0"/>
              </a:rPr>
              <a:t>     </a:t>
            </a:r>
            <a:r>
              <a:rPr lang="nl-NL" sz="2000" dirty="0">
                <a:latin typeface="Calibri" pitchFamily="34" charset="0"/>
              </a:rPr>
              <a:t>Communicatie deelopdracht 1: Individueel profiel</a:t>
            </a:r>
          </a:p>
        </p:txBody>
      </p:sp>
      <p:sp>
        <p:nvSpPr>
          <p:cNvPr id="17" name="Rechthoek 16"/>
          <p:cNvSpPr/>
          <p:nvPr/>
        </p:nvSpPr>
        <p:spPr>
          <a:xfrm>
            <a:off x="2452688" y="6704013"/>
            <a:ext cx="8215312" cy="1524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19" name="Afbeelding 18"/>
          <p:cNvPicPr>
            <a:picLocks noChangeAspect="1"/>
          </p:cNvPicPr>
          <p:nvPr/>
        </p:nvPicPr>
        <p:blipFill rotWithShape="1">
          <a:blip r:embed="rId4" cstate="print"/>
          <a:srcRect l="21805" r="10840"/>
          <a:stretch/>
        </p:blipFill>
        <p:spPr>
          <a:xfrm>
            <a:off x="2587166" y="819693"/>
            <a:ext cx="299335" cy="412425"/>
          </a:xfrm>
          <a:prstGeom prst="rect">
            <a:avLst/>
          </a:prstGeom>
        </p:spPr>
      </p:pic>
      <p:pic>
        <p:nvPicPr>
          <p:cNvPr id="20" name="Afbeelding 19"/>
          <p:cNvPicPr>
            <a:picLocks noChangeAspect="1"/>
          </p:cNvPicPr>
          <p:nvPr/>
        </p:nvPicPr>
        <p:blipFill>
          <a:blip r:embed="rId5" cstate="print"/>
          <a:stretch>
            <a:fillRect/>
          </a:stretch>
        </p:blipFill>
        <p:spPr>
          <a:xfrm>
            <a:off x="2581960" y="2972395"/>
            <a:ext cx="263290" cy="321303"/>
          </a:xfrm>
          <a:prstGeom prst="rect">
            <a:avLst/>
          </a:prstGeom>
        </p:spPr>
      </p:pic>
      <p:pic>
        <p:nvPicPr>
          <p:cNvPr id="22" name="Afbeelding 21"/>
          <p:cNvPicPr>
            <a:picLocks noChangeAspect="1"/>
          </p:cNvPicPr>
          <p:nvPr/>
        </p:nvPicPr>
        <p:blipFill>
          <a:blip r:embed="rId6" cstate="print"/>
          <a:stretch>
            <a:fillRect/>
          </a:stretch>
        </p:blipFill>
        <p:spPr>
          <a:xfrm>
            <a:off x="2544615" y="4879257"/>
            <a:ext cx="266283" cy="416301"/>
          </a:xfrm>
          <a:prstGeom prst="rect">
            <a:avLst/>
          </a:prstGeom>
        </p:spPr>
      </p:pic>
      <p:pic>
        <p:nvPicPr>
          <p:cNvPr id="23" name="Afbeelding 22"/>
          <p:cNvPicPr>
            <a:picLocks noChangeAspect="1"/>
          </p:cNvPicPr>
          <p:nvPr/>
        </p:nvPicPr>
        <p:blipFill>
          <a:blip r:embed="rId7" cstate="print"/>
          <a:stretch>
            <a:fillRect/>
          </a:stretch>
        </p:blipFill>
        <p:spPr>
          <a:xfrm>
            <a:off x="6817085" y="915544"/>
            <a:ext cx="385812" cy="263054"/>
          </a:xfrm>
          <a:prstGeom prst="rect">
            <a:avLst/>
          </a:prstGeom>
        </p:spPr>
      </p:pic>
      <p:sp>
        <p:nvSpPr>
          <p:cNvPr id="26" name="Rectangle 4"/>
          <p:cNvSpPr>
            <a:spLocks noChangeArrowheads="1"/>
          </p:cNvSpPr>
          <p:nvPr/>
        </p:nvSpPr>
        <p:spPr bwMode="auto">
          <a:xfrm>
            <a:off x="2902825" y="4800245"/>
            <a:ext cx="3817740" cy="1277273"/>
          </a:xfrm>
          <a:prstGeom prst="rect">
            <a:avLst/>
          </a:prstGeom>
          <a:noFill/>
          <a:ln w="9525">
            <a:solidFill>
              <a:schemeClr val="tx1"/>
            </a:solidFill>
            <a:miter lim="800000"/>
            <a:headEnd/>
            <a:tailEnd/>
          </a:ln>
        </p:spPr>
        <p:txBody>
          <a:bodyPr wrap="square" anchor="ctr">
            <a:spAutoFit/>
          </a:bodyPr>
          <a:lstStyle/>
          <a:p>
            <a:pPr eaLnBrk="0" hangingPunct="0"/>
            <a:r>
              <a:rPr lang="nl-NL" sz="1100" b="1" dirty="0">
                <a:solidFill>
                  <a:srgbClr val="0070C0"/>
                </a:solidFill>
                <a:ea typeface="Calibri" pitchFamily="34" charset="0"/>
                <a:cs typeface="Arial" charset="0"/>
              </a:rPr>
              <a:t>Leerpad		</a:t>
            </a:r>
            <a:r>
              <a:rPr lang="nl-NL" sz="1100" b="1" dirty="0">
                <a:ea typeface="Calibri" pitchFamily="34" charset="0"/>
                <a:cs typeface="Arial" charset="0"/>
              </a:rPr>
              <a:t>	</a:t>
            </a:r>
            <a:br>
              <a:rPr lang="nl-NL" sz="1100" b="1" dirty="0">
                <a:ea typeface="Calibri" pitchFamily="34" charset="0"/>
                <a:cs typeface="Arial" charset="0"/>
              </a:rPr>
            </a:br>
            <a:r>
              <a:rPr lang="nl-NL" sz="1100" dirty="0">
                <a:ea typeface="Calibri" pitchFamily="34" charset="0"/>
                <a:cs typeface="Arial" charset="0"/>
              </a:rPr>
              <a:t>Dit onderdeel werk je uit voor de opstart van IBS Stand op een beurs t.b.v. groepsvorming. </a:t>
            </a:r>
          </a:p>
          <a:p>
            <a:pPr marL="228600" indent="-228600" eaLnBrk="0" hangingPunct="0">
              <a:buFont typeface="+mj-lt"/>
              <a:buAutoNum type="arabicPeriod"/>
            </a:pPr>
            <a:r>
              <a:rPr lang="nl-NL" sz="1100" dirty="0">
                <a:ea typeface="Calibri" pitchFamily="34" charset="0"/>
                <a:cs typeface="Arial" charset="0"/>
              </a:rPr>
              <a:t>Na afronding van dit onderdeel print je het document uit.</a:t>
            </a:r>
          </a:p>
          <a:p>
            <a:pPr marL="228600" indent="-228600" eaLnBrk="0" hangingPunct="0">
              <a:buFont typeface="+mj-lt"/>
              <a:buAutoNum type="arabicPeriod"/>
            </a:pPr>
            <a:r>
              <a:rPr lang="nl-NL" sz="1100" dirty="0">
                <a:ea typeface="Calibri" pitchFamily="34" charset="0"/>
                <a:cs typeface="Arial" charset="0"/>
              </a:rPr>
              <a:t>In een volgende bijeenkomst lees je de uitwerking van je groepsgenoten. </a:t>
            </a:r>
          </a:p>
          <a:p>
            <a:pPr marL="228600" indent="-228600" eaLnBrk="0" hangingPunct="0">
              <a:buFont typeface="+mj-lt"/>
              <a:buAutoNum type="arabicPeriod"/>
            </a:pPr>
            <a:r>
              <a:rPr lang="nl-NL" sz="1100" dirty="0">
                <a:ea typeface="Calibri" pitchFamily="34" charset="0"/>
                <a:cs typeface="Arial" charset="0"/>
              </a:rPr>
              <a:t>Je kunt voorkeuren aangeven voor groepsgenoten. </a:t>
            </a:r>
          </a:p>
        </p:txBody>
      </p:sp>
      <p:pic>
        <p:nvPicPr>
          <p:cNvPr id="5" name="Afbeelding 4" descr="Afbeelding met buiten, teken, gras, straat&#10;&#10;Automatisch gegenereerde beschrijving">
            <a:extLst>
              <a:ext uri="{FF2B5EF4-FFF2-40B4-BE49-F238E27FC236}">
                <a16:creationId xmlns:a16="http://schemas.microsoft.com/office/drawing/2014/main" id="{EF52868B-F3AF-4DD5-9A24-13F7C27D3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0904" y="4325810"/>
            <a:ext cx="2954462" cy="1695604"/>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A76F470-8580-7F01-91B1-3432C337655A}"/>
              </a:ext>
            </a:extLst>
          </p:cNvPr>
          <p:cNvSpPr txBox="1"/>
          <p:nvPr/>
        </p:nvSpPr>
        <p:spPr>
          <a:xfrm>
            <a:off x="1135956" y="2590800"/>
            <a:ext cx="9309600" cy="646331"/>
          </a:xfrm>
          <a:prstGeom prst="rect">
            <a:avLst/>
          </a:prstGeom>
          <a:noFill/>
        </p:spPr>
        <p:txBody>
          <a:bodyPr wrap="none" rtlCol="0">
            <a:spAutoFit/>
          </a:bodyPr>
          <a:lstStyle/>
          <a:p>
            <a:r>
              <a:rPr lang="nl-NL" dirty="0"/>
              <a:t>Ga naar de PPT presentatie Test en Feedback ten behoeve van groepsvorming. Deze gebruik je </a:t>
            </a:r>
          </a:p>
          <a:p>
            <a:r>
              <a:rPr lang="nl-NL" dirty="0"/>
              <a:t>bij het maken van een individueel profiel.</a:t>
            </a:r>
          </a:p>
        </p:txBody>
      </p:sp>
    </p:spTree>
    <p:extLst>
      <p:ext uri="{BB962C8B-B14F-4D97-AF65-F5344CB8AC3E}">
        <p14:creationId xmlns:p14="http://schemas.microsoft.com/office/powerpoint/2010/main" val="600566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524000" y="0"/>
            <a:ext cx="928688" cy="68580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4339" name="Rectangle 3"/>
          <p:cNvSpPr>
            <a:spLocks noChangeArrowheads="1"/>
          </p:cNvSpPr>
          <p:nvPr/>
        </p:nvSpPr>
        <p:spPr bwMode="auto">
          <a:xfrm>
            <a:off x="2933485" y="1107769"/>
            <a:ext cx="3805584" cy="1277273"/>
          </a:xfrm>
          <a:prstGeom prst="rect">
            <a:avLst/>
          </a:prstGeom>
          <a:noFill/>
          <a:ln w="9525">
            <a:solidFill>
              <a:schemeClr val="tx1"/>
            </a:solidFill>
            <a:miter lim="800000"/>
            <a:headEnd/>
            <a:tailEnd/>
          </a:ln>
        </p:spPr>
        <p:txBody>
          <a:bodyPr wrap="square" anchor="ctr">
            <a:spAutoFit/>
          </a:bodyPr>
          <a:lstStyle/>
          <a:p>
            <a:r>
              <a:rPr lang="nl-NL" sz="1100" b="1" dirty="0">
                <a:solidFill>
                  <a:srgbClr val="0070C0"/>
                </a:solidFill>
                <a:ea typeface="Calibri" pitchFamily="34" charset="0"/>
                <a:cs typeface="Arial" charset="0"/>
              </a:rPr>
              <a:t>Leerdoelen</a:t>
            </a:r>
          </a:p>
          <a:p>
            <a:r>
              <a:rPr lang="nl-NL" sz="1100" dirty="0">
                <a:ea typeface="Calibri" pitchFamily="34" charset="0"/>
                <a:cs typeface="Arial" charset="0"/>
              </a:rPr>
              <a:t>Na het maken van dit leerarrangement kun je/kunnen jullie:</a:t>
            </a:r>
          </a:p>
          <a:p>
            <a:pPr marL="171450" indent="-171450">
              <a:buFont typeface="Arial" panose="020B0604020202020204" pitchFamily="34" charset="0"/>
              <a:buChar char="•"/>
            </a:pPr>
            <a:r>
              <a:rPr lang="nl-NL" sz="1100" dirty="0">
                <a:ea typeface="Calibri" pitchFamily="34" charset="0"/>
                <a:cs typeface="Arial" charset="0"/>
              </a:rPr>
              <a:t>Duidelijke werkafspraken maken op basis van de individuele profielen.</a:t>
            </a:r>
          </a:p>
          <a:p>
            <a:pPr marL="171450" indent="-171450">
              <a:buFont typeface="Arial" panose="020B0604020202020204" pitchFamily="34" charset="0"/>
              <a:buChar char="•"/>
            </a:pPr>
            <a:r>
              <a:rPr lang="nl-NL" sz="1100" dirty="0">
                <a:ea typeface="Calibri" pitchFamily="34" charset="0"/>
                <a:cs typeface="Arial" charset="0"/>
              </a:rPr>
              <a:t>Verwachtingen en verwoorden. </a:t>
            </a:r>
          </a:p>
          <a:p>
            <a:pPr marL="171450" indent="-171450">
              <a:buFont typeface="Arial" panose="020B0604020202020204" pitchFamily="34" charset="0"/>
              <a:buChar char="•"/>
            </a:pPr>
            <a:r>
              <a:rPr lang="nl-NL" sz="1100" dirty="0">
                <a:ea typeface="Calibri" pitchFamily="34" charset="0"/>
                <a:cs typeface="Arial" charset="0"/>
              </a:rPr>
              <a:t>(Mijlpalen, deadlines en)werkoverleggen vastleggen.</a:t>
            </a:r>
          </a:p>
          <a:p>
            <a:pPr marL="171450" indent="-171450">
              <a:buFont typeface="Arial" panose="020B0604020202020204" pitchFamily="34" charset="0"/>
              <a:buChar char="•"/>
            </a:pPr>
            <a:r>
              <a:rPr lang="nl-NL" sz="1100" dirty="0">
                <a:ea typeface="Calibri" pitchFamily="34" charset="0"/>
                <a:cs typeface="Arial" charset="0"/>
              </a:rPr>
              <a:t>Succescriteria formuleren voor het gehele project. </a:t>
            </a:r>
          </a:p>
        </p:txBody>
      </p:sp>
      <p:sp>
        <p:nvSpPr>
          <p:cNvPr id="14340" name="Rectangle 4"/>
          <p:cNvSpPr>
            <a:spLocks noChangeArrowheads="1"/>
          </p:cNvSpPr>
          <p:nvPr/>
        </p:nvSpPr>
        <p:spPr bwMode="auto">
          <a:xfrm>
            <a:off x="2914773" y="2790366"/>
            <a:ext cx="3817740" cy="1277273"/>
          </a:xfrm>
          <a:prstGeom prst="rect">
            <a:avLst/>
          </a:prstGeom>
          <a:noFill/>
          <a:ln w="9525">
            <a:solidFill>
              <a:schemeClr val="tx1"/>
            </a:solidFill>
            <a:miter lim="800000"/>
            <a:headEnd/>
            <a:tailEnd/>
          </a:ln>
        </p:spPr>
        <p:txBody>
          <a:bodyPr wrap="square" anchor="ctr">
            <a:spAutoFit/>
          </a:bodyPr>
          <a:lstStyle/>
          <a:p>
            <a:pPr eaLnBrk="0" hangingPunct="0"/>
            <a:r>
              <a:rPr lang="nl-NL" sz="1100" b="1" dirty="0">
                <a:solidFill>
                  <a:srgbClr val="0070C0"/>
                </a:solidFill>
                <a:ea typeface="Calibri" pitchFamily="34" charset="0"/>
                <a:cs typeface="Arial" charset="0"/>
              </a:rPr>
              <a:t>Leerproduct	</a:t>
            </a:r>
          </a:p>
          <a:p>
            <a:pPr eaLnBrk="0" hangingPunct="0"/>
            <a:r>
              <a:rPr lang="nl-NL" sz="1100" dirty="0">
                <a:ea typeface="Calibri" pitchFamily="34" charset="0"/>
                <a:cs typeface="Arial" charset="0"/>
              </a:rPr>
              <a:t>Je levert een als groep een samenwerkingsovereenkomst op waarin jullie met elkaar duidelijk vastleggen hoe de samenwerking idealiter verloopt. </a:t>
            </a:r>
          </a:p>
          <a:p>
            <a:pPr eaLnBrk="0" hangingPunct="0"/>
            <a:r>
              <a:rPr lang="nl-NL" sz="1100" dirty="0">
                <a:ea typeface="Calibri" pitchFamily="34" charset="0"/>
                <a:cs typeface="Arial" charset="0"/>
              </a:rPr>
              <a:t>De overeenkomst is digitaal uitgewerkt, goed leesbaar en begrijpelijk. De gehele groep ondertekent het document.  </a:t>
            </a:r>
          </a:p>
          <a:p>
            <a:pPr eaLnBrk="0" hangingPunct="0"/>
            <a:r>
              <a:rPr lang="nl-NL" sz="1100" b="1" dirty="0">
                <a:ea typeface="Calibri" pitchFamily="34" charset="0"/>
                <a:cs typeface="Arial" charset="0"/>
              </a:rPr>
              <a:t>		</a:t>
            </a:r>
          </a:p>
        </p:txBody>
      </p:sp>
      <p:sp>
        <p:nvSpPr>
          <p:cNvPr id="14342" name="Rectangle 6"/>
          <p:cNvSpPr>
            <a:spLocks noChangeArrowheads="1"/>
          </p:cNvSpPr>
          <p:nvPr/>
        </p:nvSpPr>
        <p:spPr bwMode="auto">
          <a:xfrm>
            <a:off x="7278173" y="828697"/>
            <a:ext cx="3193256" cy="1785104"/>
          </a:xfrm>
          <a:prstGeom prst="rect">
            <a:avLst/>
          </a:prstGeom>
          <a:noFill/>
          <a:ln w="9525">
            <a:solidFill>
              <a:schemeClr val="tx1"/>
            </a:solidFill>
            <a:miter lim="800000"/>
            <a:headEnd/>
            <a:tailEnd/>
          </a:ln>
        </p:spPr>
        <p:txBody>
          <a:bodyPr wrap="square" anchor="ctr">
            <a:spAutoFit/>
          </a:bodyPr>
          <a:lstStyle/>
          <a:p>
            <a:r>
              <a:rPr lang="nl-NL" sz="1100" b="1" dirty="0">
                <a:solidFill>
                  <a:srgbClr val="0070C0"/>
                </a:solidFill>
                <a:ea typeface="Calibri" pitchFamily="34" charset="0"/>
                <a:cs typeface="Arial" charset="0"/>
              </a:rPr>
              <a:t>Samenwerken       </a:t>
            </a:r>
            <a:r>
              <a:rPr lang="nl-NL" sz="1100" b="1" dirty="0">
                <a:ea typeface="Calibri" pitchFamily="34" charset="0"/>
                <a:cs typeface="Arial" charset="0"/>
              </a:rPr>
              <a:t>                                  </a:t>
            </a:r>
          </a:p>
          <a:p>
            <a:pPr marL="171450" indent="-171450" eaLnBrk="0" hangingPunct="0">
              <a:buFont typeface="Arial" pitchFamily="34" charset="0"/>
              <a:buChar char="•"/>
            </a:pPr>
            <a:r>
              <a:rPr lang="nl-NL" sz="1100" dirty="0">
                <a:ea typeface="Calibri" pitchFamily="34" charset="0"/>
                <a:cs typeface="Arial" charset="0"/>
              </a:rPr>
              <a:t>Het samenwerkingscontract vindt zijn basis in het overleg dat jullie samen hebben. In het overleg:</a:t>
            </a:r>
          </a:p>
          <a:p>
            <a:pPr marL="628650" lvl="1" indent="-171450" eaLnBrk="0" hangingPunct="0">
              <a:buFont typeface="Courier New" panose="02070309020205020404" pitchFamily="49" charset="0"/>
              <a:buChar char="o"/>
            </a:pPr>
            <a:r>
              <a:rPr lang="nl-NL" sz="1100" dirty="0">
                <a:ea typeface="Calibri" pitchFamily="34" charset="0"/>
                <a:cs typeface="Arial" charset="0"/>
              </a:rPr>
              <a:t>Is er ruimte voor inbreng van ieder groepslid.</a:t>
            </a:r>
          </a:p>
          <a:p>
            <a:pPr marL="628650" lvl="1" indent="-171450" eaLnBrk="0" hangingPunct="0">
              <a:buFont typeface="Courier New" panose="02070309020205020404" pitchFamily="49" charset="0"/>
              <a:buChar char="o"/>
            </a:pPr>
            <a:r>
              <a:rPr lang="nl-NL" sz="1100" dirty="0">
                <a:ea typeface="Calibri" pitchFamily="34" charset="0"/>
                <a:cs typeface="Arial" charset="0"/>
              </a:rPr>
              <a:t>Ontstaat er consensus over de werkafspraken, verwachtingen, projectdoelen, mijlpalen, deadlines en succescriteria. </a:t>
            </a:r>
          </a:p>
          <a:p>
            <a:pPr marL="628650" lvl="1" indent="-171450" eaLnBrk="0" hangingPunct="0">
              <a:buFont typeface="Courier New" panose="02070309020205020404" pitchFamily="49" charset="0"/>
              <a:buChar char="o"/>
            </a:pPr>
            <a:r>
              <a:rPr lang="nl-NL" sz="1100" dirty="0">
                <a:ea typeface="Calibri" pitchFamily="34" charset="0"/>
                <a:cs typeface="Arial" charset="0"/>
              </a:rPr>
              <a:t>Worden er duidelijke besluiten genomen.</a:t>
            </a:r>
          </a:p>
        </p:txBody>
      </p:sp>
      <p:sp>
        <p:nvSpPr>
          <p:cNvPr id="14344" name="Rectangle 8"/>
          <p:cNvSpPr>
            <a:spLocks noChangeArrowheads="1"/>
          </p:cNvSpPr>
          <p:nvPr/>
        </p:nvSpPr>
        <p:spPr bwMode="auto">
          <a:xfrm>
            <a:off x="7278174" y="2908523"/>
            <a:ext cx="3184525" cy="600164"/>
          </a:xfrm>
          <a:prstGeom prst="rect">
            <a:avLst/>
          </a:prstGeom>
          <a:noFill/>
          <a:ln w="9525">
            <a:solidFill>
              <a:schemeClr val="tx1"/>
            </a:solidFill>
            <a:miter lim="800000"/>
            <a:headEnd/>
            <a:tailEnd/>
          </a:ln>
        </p:spPr>
        <p:txBody>
          <a:bodyPr wrap="square" anchor="ctr">
            <a:spAutoFit/>
          </a:bodyPr>
          <a:lstStyle/>
          <a:p>
            <a:r>
              <a:rPr lang="nl-NL" sz="1100" b="1" dirty="0">
                <a:solidFill>
                  <a:srgbClr val="0070C0"/>
                </a:solidFill>
                <a:ea typeface="Calibri" pitchFamily="34" charset="0"/>
                <a:cs typeface="Arial" charset="0"/>
              </a:rPr>
              <a:t>Bijeenkomsten</a:t>
            </a:r>
            <a:r>
              <a:rPr lang="nl-NL" sz="1100" b="1" dirty="0">
                <a:ea typeface="Calibri" pitchFamily="34" charset="0"/>
                <a:cs typeface="Arial" charset="0"/>
              </a:rPr>
              <a:t>		</a:t>
            </a:r>
            <a:endParaRPr lang="nl-NL" sz="1100" dirty="0">
              <a:ea typeface="Calibri" pitchFamily="34" charset="0"/>
              <a:cs typeface="Arial" charset="0"/>
            </a:endParaRPr>
          </a:p>
          <a:p>
            <a:pPr marL="171450" indent="-171450">
              <a:buFont typeface="Arial" pitchFamily="34" charset="0"/>
              <a:buChar char="•"/>
            </a:pPr>
            <a:r>
              <a:rPr lang="nl-NL" sz="1100" dirty="0">
                <a:ea typeface="Calibri" pitchFamily="34" charset="0"/>
                <a:cs typeface="Arial" charset="0"/>
              </a:rPr>
              <a:t>Deze opdracht dient te worden afgerond voor de opstart van de IBS.</a:t>
            </a:r>
          </a:p>
        </p:txBody>
      </p:sp>
      <p:sp>
        <p:nvSpPr>
          <p:cNvPr id="14348" name="Tekstvak 23"/>
          <p:cNvSpPr txBox="1">
            <a:spLocks noChangeArrowheads="1"/>
          </p:cNvSpPr>
          <p:nvPr/>
        </p:nvSpPr>
        <p:spPr bwMode="auto">
          <a:xfrm>
            <a:off x="2610501" y="143958"/>
            <a:ext cx="9148959" cy="461665"/>
          </a:xfrm>
          <a:prstGeom prst="rect">
            <a:avLst/>
          </a:prstGeom>
          <a:noFill/>
          <a:ln w="9525">
            <a:noFill/>
            <a:miter lim="800000"/>
            <a:headEnd/>
            <a:tailEnd/>
          </a:ln>
        </p:spPr>
        <p:txBody>
          <a:bodyPr wrap="square">
            <a:spAutoFit/>
          </a:bodyPr>
          <a:lstStyle/>
          <a:p>
            <a:r>
              <a:rPr lang="nl-NL" sz="2400" i="1" dirty="0">
                <a:latin typeface="Calibri" pitchFamily="34" charset="0"/>
              </a:rPr>
              <a:t>     </a:t>
            </a:r>
            <a:r>
              <a:rPr lang="nl-NL" sz="2000" dirty="0">
                <a:latin typeface="Calibri" pitchFamily="34" charset="0"/>
              </a:rPr>
              <a:t>Communicatie deelopdracht 2: Samenwerkingsovereenkomst</a:t>
            </a:r>
          </a:p>
        </p:txBody>
      </p:sp>
      <p:sp>
        <p:nvSpPr>
          <p:cNvPr id="17" name="Rechthoek 16"/>
          <p:cNvSpPr/>
          <p:nvPr/>
        </p:nvSpPr>
        <p:spPr>
          <a:xfrm>
            <a:off x="2452688" y="6704013"/>
            <a:ext cx="8215312" cy="1524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19" name="Afbeelding 18"/>
          <p:cNvPicPr>
            <a:picLocks noChangeAspect="1"/>
          </p:cNvPicPr>
          <p:nvPr/>
        </p:nvPicPr>
        <p:blipFill rotWithShape="1">
          <a:blip r:embed="rId4" cstate="print"/>
          <a:srcRect l="21805" r="10840"/>
          <a:stretch/>
        </p:blipFill>
        <p:spPr>
          <a:xfrm>
            <a:off x="2587166" y="819693"/>
            <a:ext cx="299335" cy="412425"/>
          </a:xfrm>
          <a:prstGeom prst="rect">
            <a:avLst/>
          </a:prstGeom>
        </p:spPr>
      </p:pic>
      <p:pic>
        <p:nvPicPr>
          <p:cNvPr id="20" name="Afbeelding 19"/>
          <p:cNvPicPr>
            <a:picLocks noChangeAspect="1"/>
          </p:cNvPicPr>
          <p:nvPr/>
        </p:nvPicPr>
        <p:blipFill>
          <a:blip r:embed="rId5" cstate="print"/>
          <a:stretch>
            <a:fillRect/>
          </a:stretch>
        </p:blipFill>
        <p:spPr>
          <a:xfrm>
            <a:off x="2567464" y="2977286"/>
            <a:ext cx="263290" cy="321303"/>
          </a:xfrm>
          <a:prstGeom prst="rect">
            <a:avLst/>
          </a:prstGeom>
        </p:spPr>
      </p:pic>
      <p:pic>
        <p:nvPicPr>
          <p:cNvPr id="22" name="Afbeelding 21"/>
          <p:cNvPicPr>
            <a:picLocks noChangeAspect="1"/>
          </p:cNvPicPr>
          <p:nvPr/>
        </p:nvPicPr>
        <p:blipFill>
          <a:blip r:embed="rId6" cstate="print"/>
          <a:stretch>
            <a:fillRect/>
          </a:stretch>
        </p:blipFill>
        <p:spPr>
          <a:xfrm>
            <a:off x="2550590" y="4219046"/>
            <a:ext cx="266283" cy="416301"/>
          </a:xfrm>
          <a:prstGeom prst="rect">
            <a:avLst/>
          </a:prstGeom>
        </p:spPr>
      </p:pic>
      <p:pic>
        <p:nvPicPr>
          <p:cNvPr id="23" name="Afbeelding 22"/>
          <p:cNvPicPr>
            <a:picLocks noChangeAspect="1"/>
          </p:cNvPicPr>
          <p:nvPr/>
        </p:nvPicPr>
        <p:blipFill>
          <a:blip r:embed="rId7" cstate="print"/>
          <a:stretch>
            <a:fillRect/>
          </a:stretch>
        </p:blipFill>
        <p:spPr>
          <a:xfrm>
            <a:off x="6817085" y="915544"/>
            <a:ext cx="385812" cy="263054"/>
          </a:xfrm>
          <a:prstGeom prst="rect">
            <a:avLst/>
          </a:prstGeom>
        </p:spPr>
      </p:pic>
      <p:pic>
        <p:nvPicPr>
          <p:cNvPr id="25" name="Afbeelding 24"/>
          <p:cNvPicPr>
            <a:picLocks noChangeAspect="1"/>
          </p:cNvPicPr>
          <p:nvPr/>
        </p:nvPicPr>
        <p:blipFill rotWithShape="1">
          <a:blip r:embed="rId8" cstate="print"/>
          <a:srcRect l="17050" t="33024" r="61669" b="30375"/>
          <a:stretch/>
        </p:blipFill>
        <p:spPr>
          <a:xfrm>
            <a:off x="6885754" y="2829399"/>
            <a:ext cx="269390" cy="260485"/>
          </a:xfrm>
          <a:prstGeom prst="rect">
            <a:avLst/>
          </a:prstGeom>
        </p:spPr>
      </p:pic>
      <p:sp>
        <p:nvSpPr>
          <p:cNvPr id="26" name="Rectangle 4"/>
          <p:cNvSpPr>
            <a:spLocks noChangeArrowheads="1"/>
          </p:cNvSpPr>
          <p:nvPr/>
        </p:nvSpPr>
        <p:spPr bwMode="auto">
          <a:xfrm>
            <a:off x="2914773" y="4213359"/>
            <a:ext cx="3817740" cy="1954381"/>
          </a:xfrm>
          <a:prstGeom prst="rect">
            <a:avLst/>
          </a:prstGeom>
          <a:noFill/>
          <a:ln w="9525">
            <a:solidFill>
              <a:schemeClr val="tx1"/>
            </a:solidFill>
            <a:miter lim="800000"/>
            <a:headEnd/>
            <a:tailEnd/>
          </a:ln>
        </p:spPr>
        <p:txBody>
          <a:bodyPr wrap="square" anchor="ctr">
            <a:spAutoFit/>
          </a:bodyPr>
          <a:lstStyle/>
          <a:p>
            <a:pPr eaLnBrk="0" hangingPunct="0"/>
            <a:r>
              <a:rPr lang="nl-NL" sz="1100" b="1" dirty="0">
                <a:solidFill>
                  <a:srgbClr val="0070C0"/>
                </a:solidFill>
                <a:ea typeface="Calibri" pitchFamily="34" charset="0"/>
                <a:cs typeface="Arial" charset="0"/>
              </a:rPr>
              <a:t>Leerpad		</a:t>
            </a:r>
            <a:r>
              <a:rPr lang="nl-NL" sz="1100" b="1" dirty="0">
                <a:ea typeface="Calibri" pitchFamily="34" charset="0"/>
                <a:cs typeface="Arial" charset="0"/>
              </a:rPr>
              <a:t>	</a:t>
            </a:r>
            <a:br>
              <a:rPr lang="nl-NL" sz="1100" b="1" dirty="0">
                <a:ea typeface="Calibri" pitchFamily="34" charset="0"/>
                <a:cs typeface="Arial" charset="0"/>
              </a:rPr>
            </a:br>
            <a:r>
              <a:rPr lang="nl-NL" sz="1100" dirty="0">
                <a:ea typeface="Calibri" pitchFamily="34" charset="0"/>
                <a:cs typeface="Arial" charset="0"/>
              </a:rPr>
              <a:t>Dit onderdeel werk je uit voor de opstart van de IBS: </a:t>
            </a:r>
          </a:p>
          <a:p>
            <a:pPr marL="228600" indent="-228600" eaLnBrk="0" hangingPunct="0">
              <a:buFont typeface="+mj-lt"/>
              <a:buAutoNum type="arabicPeriod"/>
            </a:pPr>
            <a:r>
              <a:rPr lang="nl-NL" sz="1100" dirty="0">
                <a:ea typeface="Calibri" pitchFamily="34" charset="0"/>
                <a:cs typeface="Arial" charset="0"/>
              </a:rPr>
              <a:t>Ieder groepslid leest de individuele profielen van groepsgenoten. </a:t>
            </a:r>
          </a:p>
          <a:p>
            <a:pPr marL="228600" indent="-228600" eaLnBrk="0" hangingPunct="0">
              <a:buFont typeface="+mj-lt"/>
              <a:buAutoNum type="arabicPeriod"/>
            </a:pPr>
            <a:r>
              <a:rPr lang="nl-NL" sz="1100" dirty="0">
                <a:ea typeface="Calibri" pitchFamily="34" charset="0"/>
                <a:cs typeface="Arial" charset="0"/>
              </a:rPr>
              <a:t>In een eerste overleg bepalen jullie samen hoe de samenwerking moet gaan verlopen.</a:t>
            </a:r>
          </a:p>
          <a:p>
            <a:pPr marL="228600" indent="-228600" eaLnBrk="0" hangingPunct="0">
              <a:buFont typeface="+mj-lt"/>
              <a:buAutoNum type="arabicPeriod"/>
            </a:pPr>
            <a:r>
              <a:rPr lang="nl-NL" sz="1100" dirty="0">
                <a:ea typeface="Calibri" pitchFamily="34" charset="0"/>
                <a:cs typeface="Arial" charset="0"/>
              </a:rPr>
              <a:t>Stellen jullie een samenwerkingsovereenkomst op.</a:t>
            </a:r>
          </a:p>
          <a:p>
            <a:pPr marL="228600" indent="-228600" eaLnBrk="0" hangingPunct="0">
              <a:buFont typeface="+mj-lt"/>
              <a:buAutoNum type="arabicPeriod"/>
            </a:pPr>
            <a:r>
              <a:rPr lang="nl-NL" sz="1100" dirty="0">
                <a:ea typeface="Calibri" pitchFamily="34" charset="0"/>
                <a:cs typeface="Arial" charset="0"/>
              </a:rPr>
              <a:t>Ondertekent ieder groepslid de samenwerkingsovereenkomst.</a:t>
            </a:r>
          </a:p>
          <a:p>
            <a:pPr marL="228600" indent="-228600" eaLnBrk="0" hangingPunct="0">
              <a:buFont typeface="+mj-lt"/>
              <a:buAutoNum type="arabicPeriod"/>
            </a:pPr>
            <a:r>
              <a:rPr lang="nl-NL" sz="1100" dirty="0">
                <a:ea typeface="Calibri" pitchFamily="34" charset="0"/>
                <a:cs typeface="Arial" charset="0"/>
              </a:rPr>
              <a:t>De samenwerkingsovereenkomst wordt in Teams geplaatst in de groepsmap (wordt aangemaakt).</a:t>
            </a:r>
          </a:p>
        </p:txBody>
      </p:sp>
      <p:pic>
        <p:nvPicPr>
          <p:cNvPr id="3" name="Afbeelding 2" descr="Afbeelding met tafel, bureau&#10;&#10;Automatisch gegenereerde beschrijving">
            <a:extLst>
              <a:ext uri="{FF2B5EF4-FFF2-40B4-BE49-F238E27FC236}">
                <a16:creationId xmlns:a16="http://schemas.microsoft.com/office/drawing/2014/main" id="{391E8ACF-BD02-40A4-A2CC-C9C0057BB74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201972" y="3717427"/>
            <a:ext cx="3259621" cy="1833538"/>
          </a:xfrm>
          <a:prstGeom prst="rect">
            <a:avLst/>
          </a:prstGeom>
        </p:spPr>
      </p:pic>
    </p:spTree>
    <p:custDataLst>
      <p:tags r:id="rId1"/>
    </p:custDataLst>
    <p:extLst>
      <p:ext uri="{BB962C8B-B14F-4D97-AF65-F5344CB8AC3E}">
        <p14:creationId xmlns:p14="http://schemas.microsoft.com/office/powerpoint/2010/main" val="3383775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6D78CBD-AB16-CB48-24FC-F065C5EC9578}"/>
              </a:ext>
            </a:extLst>
          </p:cNvPr>
          <p:cNvSpPr txBox="1"/>
          <p:nvPr/>
        </p:nvSpPr>
        <p:spPr>
          <a:xfrm>
            <a:off x="2471129" y="2659559"/>
            <a:ext cx="7249742" cy="769441"/>
          </a:xfrm>
          <a:prstGeom prst="rect">
            <a:avLst/>
          </a:prstGeom>
          <a:noFill/>
        </p:spPr>
        <p:txBody>
          <a:bodyPr wrap="none" rtlCol="0">
            <a:spAutoFit/>
          </a:bodyPr>
          <a:lstStyle/>
          <a:p>
            <a:r>
              <a:rPr lang="nl-NL" sz="4400" dirty="0"/>
              <a:t>Om zelfstandig door te nemen </a:t>
            </a:r>
          </a:p>
        </p:txBody>
      </p:sp>
    </p:spTree>
    <p:extLst>
      <p:ext uri="{BB962C8B-B14F-4D97-AF65-F5344CB8AC3E}">
        <p14:creationId xmlns:p14="http://schemas.microsoft.com/office/powerpoint/2010/main" val="2429206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0BA5A81-1FED-7B46-99D4-B68DBFE3FDAB}"/>
              </a:ext>
            </a:extLst>
          </p:cNvPr>
          <p:cNvSpPr txBox="1"/>
          <p:nvPr/>
        </p:nvSpPr>
        <p:spPr>
          <a:xfrm>
            <a:off x="1188720" y="2782669"/>
            <a:ext cx="5752152" cy="646331"/>
          </a:xfrm>
          <a:prstGeom prst="rect">
            <a:avLst/>
          </a:prstGeom>
          <a:noFill/>
        </p:spPr>
        <p:txBody>
          <a:bodyPr wrap="none" rtlCol="0">
            <a:spAutoFit/>
          </a:bodyPr>
          <a:lstStyle/>
          <a:p>
            <a:r>
              <a:rPr lang="nl-NL" sz="3600" dirty="0"/>
              <a:t>Wat zijn Trends ook al weer??</a:t>
            </a:r>
          </a:p>
        </p:txBody>
      </p:sp>
      <p:pic>
        <p:nvPicPr>
          <p:cNvPr id="3" name="Afbeelding 2">
            <a:extLst>
              <a:ext uri="{FF2B5EF4-FFF2-40B4-BE49-F238E27FC236}">
                <a16:creationId xmlns:a16="http://schemas.microsoft.com/office/drawing/2014/main" id="{D70A5C52-F44B-5407-71BE-E0566E733A11}"/>
              </a:ext>
            </a:extLst>
          </p:cNvPr>
          <p:cNvPicPr>
            <a:picLocks noChangeAspect="1"/>
          </p:cNvPicPr>
          <p:nvPr/>
        </p:nvPicPr>
        <p:blipFill>
          <a:blip r:embed="rId2"/>
          <a:stretch>
            <a:fillRect/>
          </a:stretch>
        </p:blipFill>
        <p:spPr>
          <a:xfrm>
            <a:off x="7315200" y="2127012"/>
            <a:ext cx="1932858" cy="1932858"/>
          </a:xfrm>
          <a:prstGeom prst="rect">
            <a:avLst/>
          </a:prstGeom>
        </p:spPr>
      </p:pic>
    </p:spTree>
    <p:extLst>
      <p:ext uri="{BB962C8B-B14F-4D97-AF65-F5344CB8AC3E}">
        <p14:creationId xmlns:p14="http://schemas.microsoft.com/office/powerpoint/2010/main" val="915598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65430" y="629268"/>
            <a:ext cx="6586491" cy="1286160"/>
          </a:xfrm>
        </p:spPr>
        <p:txBody>
          <a:bodyPr anchor="b">
            <a:normAutofit/>
          </a:bodyPr>
          <a:lstStyle/>
          <a:p>
            <a:r>
              <a:rPr lang="nl-NL"/>
              <a:t>Definitie trend</a:t>
            </a:r>
          </a:p>
        </p:txBody>
      </p:sp>
      <p:sp>
        <p:nvSpPr>
          <p:cNvPr id="3" name="Tijdelijke aanduiding voor inhoud 2"/>
          <p:cNvSpPr>
            <a:spLocks noGrp="1"/>
          </p:cNvSpPr>
          <p:nvPr>
            <p:ph idx="1"/>
          </p:nvPr>
        </p:nvSpPr>
        <p:spPr>
          <a:xfrm>
            <a:off x="4965431" y="2438400"/>
            <a:ext cx="6586489" cy="3785419"/>
          </a:xfrm>
        </p:spPr>
        <p:txBody>
          <a:bodyPr>
            <a:normAutofit/>
          </a:bodyPr>
          <a:lstStyle/>
          <a:p>
            <a:r>
              <a:rPr lang="nl-NL" sz="2000"/>
              <a:t>Een </a:t>
            </a:r>
            <a:r>
              <a:rPr lang="nl-NL" sz="2000" b="1"/>
              <a:t>trend</a:t>
            </a:r>
            <a:r>
              <a:rPr lang="nl-NL" sz="2000"/>
              <a:t> is een ontwikkeling van een bepaalde richting op langere termijn. Trends worden vaak aangeven door modeontwerpers en kunnen  voortkomen uit een </a:t>
            </a:r>
            <a:r>
              <a:rPr lang="nl-NL" sz="2000">
                <a:hlinkClick r:id="rId2" tooltip="Rage (hype)"/>
              </a:rPr>
              <a:t>rage</a:t>
            </a:r>
            <a:r>
              <a:rPr lang="nl-NL" sz="2000"/>
              <a:t> waar ontwerpers dan verder op inhaken. Een trend duurt langer dan een seizoen en is altijd van invloed op het komende seizoensbeeld.</a:t>
            </a:r>
          </a:p>
        </p:txBody>
      </p:sp>
      <p:pic>
        <p:nvPicPr>
          <p:cNvPr id="5" name="Afbeelding 4">
            <a:extLst>
              <a:ext uri="{FF2B5EF4-FFF2-40B4-BE49-F238E27FC236}">
                <a16:creationId xmlns:a16="http://schemas.microsoft.com/office/drawing/2014/main" id="{9B8A5BAA-AC3A-9A41-B7ED-DF0F69A52C71}"/>
              </a:ext>
            </a:extLst>
          </p:cNvPr>
          <p:cNvPicPr>
            <a:picLocks noChangeAspect="1"/>
          </p:cNvPicPr>
          <p:nvPr/>
        </p:nvPicPr>
        <p:blipFill rotWithShape="1">
          <a:blip r:embed="rId3"/>
          <a:srcRect l="659" r="13779"/>
          <a:stretch/>
        </p:blipFill>
        <p:spPr>
          <a:xfrm>
            <a:off x="20" y="10"/>
            <a:ext cx="4635571" cy="6857990"/>
          </a:xfrm>
          <a:prstGeom prst="rect">
            <a:avLst/>
          </a:prstGeom>
          <a:effectLst/>
        </p:spPr>
      </p:pic>
    </p:spTree>
    <p:extLst>
      <p:ext uri="{BB962C8B-B14F-4D97-AF65-F5344CB8AC3E}">
        <p14:creationId xmlns:p14="http://schemas.microsoft.com/office/powerpoint/2010/main" val="1841553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58466" y="402336"/>
            <a:ext cx="6251110" cy="1783080"/>
          </a:xfrm>
        </p:spPr>
        <p:txBody>
          <a:bodyPr anchor="b">
            <a:normAutofit/>
          </a:bodyPr>
          <a:lstStyle/>
          <a:p>
            <a:r>
              <a:rPr lang="nl-NL" sz="5400" dirty="0"/>
              <a:t>Trends</a:t>
            </a:r>
          </a:p>
        </p:txBody>
      </p:sp>
      <p:sp>
        <p:nvSpPr>
          <p:cNvPr id="3" name="Tijdelijke aanduiding voor inhoud 2"/>
          <p:cNvSpPr>
            <a:spLocks noGrp="1"/>
          </p:cNvSpPr>
          <p:nvPr>
            <p:ph idx="1"/>
          </p:nvPr>
        </p:nvSpPr>
        <p:spPr>
          <a:xfrm>
            <a:off x="8662051" y="443484"/>
            <a:ext cx="3172396" cy="3483864"/>
          </a:xfrm>
        </p:spPr>
        <p:txBody>
          <a:bodyPr>
            <a:normAutofit/>
          </a:bodyPr>
          <a:lstStyle/>
          <a:p>
            <a:pPr marL="0" indent="0">
              <a:buNone/>
            </a:pPr>
            <a:r>
              <a:rPr lang="nl-NL" sz="2200" dirty="0"/>
              <a:t> </a:t>
            </a:r>
          </a:p>
          <a:p>
            <a:pPr marL="0" indent="0">
              <a:buNone/>
            </a:pPr>
            <a:endParaRPr lang="nl-NL" sz="2200" dirty="0"/>
          </a:p>
          <a:p>
            <a:r>
              <a:rPr lang="nl-NL" sz="2200" dirty="0"/>
              <a:t>Mode</a:t>
            </a:r>
          </a:p>
          <a:p>
            <a:r>
              <a:rPr lang="nl-NL" sz="2200" dirty="0"/>
              <a:t>Interieur </a:t>
            </a:r>
          </a:p>
          <a:p>
            <a:r>
              <a:rPr lang="nl-NL" sz="2200" dirty="0"/>
              <a:t>Bloemen en planten</a:t>
            </a:r>
          </a:p>
          <a:p>
            <a:pPr marL="0" indent="0">
              <a:buNone/>
            </a:pPr>
            <a:endParaRPr lang="nl-NL" sz="2200" dirty="0"/>
          </a:p>
        </p:txBody>
      </p:sp>
      <p:pic>
        <p:nvPicPr>
          <p:cNvPr id="6" name="Afbeelding 5">
            <a:extLst>
              <a:ext uri="{FF2B5EF4-FFF2-40B4-BE49-F238E27FC236}">
                <a16:creationId xmlns:a16="http://schemas.microsoft.com/office/drawing/2014/main" id="{E697ABA3-4829-0D12-E969-A65BF2DDB7A0}"/>
              </a:ext>
            </a:extLst>
          </p:cNvPr>
          <p:cNvPicPr>
            <a:picLocks noChangeAspect="1"/>
          </p:cNvPicPr>
          <p:nvPr/>
        </p:nvPicPr>
        <p:blipFill>
          <a:blip r:embed="rId2"/>
          <a:stretch>
            <a:fillRect/>
          </a:stretch>
        </p:blipFill>
        <p:spPr>
          <a:xfrm>
            <a:off x="2328335" y="0"/>
            <a:ext cx="3505200" cy="3960317"/>
          </a:xfrm>
          <a:prstGeom prst="rect">
            <a:avLst/>
          </a:prstGeom>
        </p:spPr>
      </p:pic>
      <p:pic>
        <p:nvPicPr>
          <p:cNvPr id="4" name="Afbeelding 3">
            <a:extLst>
              <a:ext uri="{FF2B5EF4-FFF2-40B4-BE49-F238E27FC236}">
                <a16:creationId xmlns:a16="http://schemas.microsoft.com/office/drawing/2014/main" id="{2F1C5B43-171D-0AB0-E6FA-F128073F75DB}"/>
              </a:ext>
            </a:extLst>
          </p:cNvPr>
          <p:cNvPicPr>
            <a:picLocks noChangeAspect="1"/>
          </p:cNvPicPr>
          <p:nvPr/>
        </p:nvPicPr>
        <p:blipFill rotWithShape="1">
          <a:blip r:embed="rId3"/>
          <a:srcRect t="2174" b="609"/>
          <a:stretch/>
        </p:blipFill>
        <p:spPr>
          <a:xfrm>
            <a:off x="0" y="3450336"/>
            <a:ext cx="3505200" cy="3407664"/>
          </a:xfrm>
          <a:prstGeom prst="rect">
            <a:avLst/>
          </a:prstGeom>
        </p:spPr>
      </p:pic>
      <p:pic>
        <p:nvPicPr>
          <p:cNvPr id="7" name="Afbeelding 6">
            <a:extLst>
              <a:ext uri="{FF2B5EF4-FFF2-40B4-BE49-F238E27FC236}">
                <a16:creationId xmlns:a16="http://schemas.microsoft.com/office/drawing/2014/main" id="{284A24CF-C4A5-CEDB-322C-005471428A96}"/>
              </a:ext>
            </a:extLst>
          </p:cNvPr>
          <p:cNvPicPr>
            <a:picLocks noChangeAspect="1"/>
          </p:cNvPicPr>
          <p:nvPr/>
        </p:nvPicPr>
        <p:blipFill>
          <a:blip r:embed="rId4"/>
          <a:stretch>
            <a:fillRect/>
          </a:stretch>
        </p:blipFill>
        <p:spPr>
          <a:xfrm>
            <a:off x="5789145" y="3216493"/>
            <a:ext cx="5130219" cy="3407664"/>
          </a:xfrm>
          <a:prstGeom prst="rect">
            <a:avLst/>
          </a:prstGeom>
        </p:spPr>
      </p:pic>
    </p:spTree>
    <p:extLst>
      <p:ext uri="{BB962C8B-B14F-4D97-AF65-F5344CB8AC3E}">
        <p14:creationId xmlns:p14="http://schemas.microsoft.com/office/powerpoint/2010/main" val="1401805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6057" y="3121701"/>
            <a:ext cx="3658053" cy="2268446"/>
          </a:xfrm>
        </p:spPr>
        <p:txBody>
          <a:bodyPr vert="horz" lIns="91440" tIns="45720" rIns="91440" bIns="45720" rtlCol="0" anchor="t">
            <a:normAutofit/>
          </a:bodyPr>
          <a:lstStyle/>
          <a:p>
            <a:br>
              <a:rPr lang="en-US" sz="2100" kern="1200" dirty="0">
                <a:solidFill>
                  <a:srgbClr val="FFFFFF"/>
                </a:solidFill>
                <a:latin typeface="+mj-lt"/>
                <a:ea typeface="+mj-ea"/>
                <a:cs typeface="+mj-cs"/>
              </a:rPr>
            </a:br>
            <a:r>
              <a:rPr lang="en-US" sz="2100" kern="1200" dirty="0">
                <a:solidFill>
                  <a:srgbClr val="FFFFFF"/>
                </a:solidFill>
                <a:latin typeface="+mj-lt"/>
                <a:ea typeface="+mj-ea"/>
                <a:cs typeface="+mj-cs"/>
              </a:rPr>
              <a:t> </a:t>
            </a:r>
            <a:br>
              <a:rPr lang="en-US" sz="2100" kern="1200" dirty="0">
                <a:solidFill>
                  <a:srgbClr val="FFFFFF"/>
                </a:solidFill>
                <a:latin typeface="+mj-lt"/>
                <a:ea typeface="+mj-ea"/>
                <a:cs typeface="+mj-cs"/>
              </a:rPr>
            </a:br>
            <a:r>
              <a:rPr lang="nl-NL" sz="2400" dirty="0">
                <a:solidFill>
                  <a:schemeClr val="bg1"/>
                </a:solidFill>
                <a:hlinkClick r:id="rId2">
                  <a:extLst>
                    <a:ext uri="{A12FA001-AC4F-418D-AE19-62706E023703}">
                      <ahyp:hlinkClr xmlns:ahyp="http://schemas.microsoft.com/office/drawing/2018/hyperlinkcolor" val="tx"/>
                    </a:ext>
                  </a:extLst>
                </a:hlinkClick>
              </a:rPr>
              <a:t>https://www.bloemenbureauholland.nl/artikel/groenbranche-trends-2021</a:t>
            </a:r>
            <a:endParaRPr lang="en-US" sz="2100" kern="1200" dirty="0">
              <a:solidFill>
                <a:schemeClr val="bg1"/>
              </a:solidFill>
            </a:endParaRPr>
          </a:p>
        </p:txBody>
      </p:sp>
      <p:sp>
        <p:nvSpPr>
          <p:cNvPr id="3" name="Tijdelijke aanduiding voor inhoud 2"/>
          <p:cNvSpPr>
            <a:spLocks noGrp="1"/>
          </p:cNvSpPr>
          <p:nvPr>
            <p:ph idx="1"/>
          </p:nvPr>
        </p:nvSpPr>
        <p:spPr>
          <a:xfrm>
            <a:off x="726057" y="2032347"/>
            <a:ext cx="3658053" cy="955111"/>
          </a:xfrm>
        </p:spPr>
        <p:txBody>
          <a:bodyPr vert="horz" lIns="91440" tIns="45720" rIns="91440" bIns="45720" rtlCol="0" anchor="b">
            <a:normAutofit/>
          </a:bodyPr>
          <a:lstStyle/>
          <a:p>
            <a:pPr marL="0" indent="0">
              <a:buNone/>
            </a:pPr>
            <a:r>
              <a:rPr lang="en-US" sz="1800" kern="1200" dirty="0">
                <a:solidFill>
                  <a:srgbClr val="FFFFFF"/>
                </a:solidFill>
                <a:latin typeface="+mn-lt"/>
                <a:ea typeface="+mn-ea"/>
                <a:cs typeface="+mn-cs"/>
              </a:rPr>
              <a:t> </a:t>
            </a:r>
          </a:p>
        </p:txBody>
      </p:sp>
      <p:sp>
        <p:nvSpPr>
          <p:cNvPr id="4" name="Tekstvak 3">
            <a:extLst>
              <a:ext uri="{FF2B5EF4-FFF2-40B4-BE49-F238E27FC236}">
                <a16:creationId xmlns:a16="http://schemas.microsoft.com/office/drawing/2014/main" id="{4ADE1168-8464-DD49-9A34-A16AA16AC437}"/>
              </a:ext>
            </a:extLst>
          </p:cNvPr>
          <p:cNvSpPr txBox="1"/>
          <p:nvPr/>
        </p:nvSpPr>
        <p:spPr>
          <a:xfrm>
            <a:off x="164926" y="2077172"/>
            <a:ext cx="2614850" cy="3139321"/>
          </a:xfrm>
          <a:prstGeom prst="rect">
            <a:avLst/>
          </a:prstGeom>
          <a:noFill/>
        </p:spPr>
        <p:txBody>
          <a:bodyPr wrap="square" rtlCol="0">
            <a:spAutoFit/>
          </a:bodyPr>
          <a:lstStyle/>
          <a:p>
            <a:r>
              <a:rPr lang="en-US" dirty="0"/>
              <a:t>Trends </a:t>
            </a:r>
            <a:r>
              <a:rPr lang="en-US" dirty="0" err="1"/>
              <a:t>Bloemenbureau</a:t>
            </a:r>
            <a:r>
              <a:rPr lang="en-US" dirty="0"/>
              <a:t> </a:t>
            </a:r>
          </a:p>
          <a:p>
            <a:r>
              <a:rPr lang="en-US" dirty="0"/>
              <a:t>Holland  (BBH )2022:</a:t>
            </a:r>
          </a:p>
          <a:p>
            <a:endParaRPr lang="en-US" dirty="0"/>
          </a:p>
          <a:p>
            <a:r>
              <a:rPr lang="en-US" dirty="0"/>
              <a:t>Fresh Start</a:t>
            </a:r>
          </a:p>
          <a:p>
            <a:r>
              <a:rPr lang="en-US" dirty="0"/>
              <a:t>Bright and Breezy</a:t>
            </a:r>
          </a:p>
          <a:p>
            <a:r>
              <a:rPr lang="en-US" dirty="0"/>
              <a:t>Traditional Sentiment</a:t>
            </a:r>
          </a:p>
          <a:p>
            <a:r>
              <a:rPr lang="en-US" dirty="0"/>
              <a:t>Wellness Bubble</a:t>
            </a:r>
          </a:p>
          <a:p>
            <a:endParaRPr lang="nl-NL" dirty="0"/>
          </a:p>
          <a:p>
            <a:r>
              <a:rPr lang="nl-NL" dirty="0"/>
              <a:t>Onderzoek de huidige Trends</a:t>
            </a:r>
            <a:endParaRPr lang="nl-NL" b="1" dirty="0">
              <a:highlight>
                <a:srgbClr val="00FF00"/>
              </a:highlight>
            </a:endParaRPr>
          </a:p>
          <a:p>
            <a:r>
              <a:rPr lang="nl-NL" dirty="0"/>
              <a:t>(huiswerk)</a:t>
            </a:r>
          </a:p>
        </p:txBody>
      </p:sp>
      <p:pic>
        <p:nvPicPr>
          <p:cNvPr id="5" name="Afbeelding 4">
            <a:extLst>
              <a:ext uri="{FF2B5EF4-FFF2-40B4-BE49-F238E27FC236}">
                <a16:creationId xmlns:a16="http://schemas.microsoft.com/office/drawing/2014/main" id="{4B15AC4B-BB73-EE4A-866B-6645D2284A11}"/>
              </a:ext>
            </a:extLst>
          </p:cNvPr>
          <p:cNvPicPr>
            <a:picLocks noChangeAspect="1"/>
          </p:cNvPicPr>
          <p:nvPr/>
        </p:nvPicPr>
        <p:blipFill>
          <a:blip r:embed="rId3"/>
          <a:stretch>
            <a:fillRect/>
          </a:stretch>
        </p:blipFill>
        <p:spPr>
          <a:xfrm>
            <a:off x="2992529" y="473682"/>
            <a:ext cx="6880624" cy="1881640"/>
          </a:xfrm>
          <a:prstGeom prst="rect">
            <a:avLst/>
          </a:prstGeom>
        </p:spPr>
      </p:pic>
      <p:pic>
        <p:nvPicPr>
          <p:cNvPr id="6" name="Afbeelding 5">
            <a:extLst>
              <a:ext uri="{FF2B5EF4-FFF2-40B4-BE49-F238E27FC236}">
                <a16:creationId xmlns:a16="http://schemas.microsoft.com/office/drawing/2014/main" id="{A149457D-CCE2-6E4A-8A3A-DF87253FB0B2}"/>
              </a:ext>
            </a:extLst>
          </p:cNvPr>
          <p:cNvPicPr>
            <a:picLocks noChangeAspect="1"/>
          </p:cNvPicPr>
          <p:nvPr/>
        </p:nvPicPr>
        <p:blipFill>
          <a:blip r:embed="rId4"/>
          <a:stretch>
            <a:fillRect/>
          </a:stretch>
        </p:blipFill>
        <p:spPr>
          <a:xfrm>
            <a:off x="2992529" y="2503856"/>
            <a:ext cx="6880624" cy="1881640"/>
          </a:xfrm>
          <a:prstGeom prst="rect">
            <a:avLst/>
          </a:prstGeom>
        </p:spPr>
      </p:pic>
      <p:pic>
        <p:nvPicPr>
          <p:cNvPr id="8" name="Afbeelding 7">
            <a:extLst>
              <a:ext uri="{FF2B5EF4-FFF2-40B4-BE49-F238E27FC236}">
                <a16:creationId xmlns:a16="http://schemas.microsoft.com/office/drawing/2014/main" id="{60402051-D023-5445-86B8-8D6C7A19C89C}"/>
              </a:ext>
            </a:extLst>
          </p:cNvPr>
          <p:cNvPicPr>
            <a:picLocks noChangeAspect="1"/>
          </p:cNvPicPr>
          <p:nvPr/>
        </p:nvPicPr>
        <p:blipFill>
          <a:blip r:embed="rId5"/>
          <a:stretch>
            <a:fillRect/>
          </a:stretch>
        </p:blipFill>
        <p:spPr>
          <a:xfrm>
            <a:off x="2992529" y="4495212"/>
            <a:ext cx="6880624" cy="1881640"/>
          </a:xfrm>
          <a:prstGeom prst="rect">
            <a:avLst/>
          </a:prstGeom>
        </p:spPr>
      </p:pic>
      <p:pic>
        <p:nvPicPr>
          <p:cNvPr id="11" name="Afbeelding 10">
            <a:extLst>
              <a:ext uri="{FF2B5EF4-FFF2-40B4-BE49-F238E27FC236}">
                <a16:creationId xmlns:a16="http://schemas.microsoft.com/office/drawing/2014/main" id="{E30704CF-112A-C645-B402-124FCFE738BE}"/>
              </a:ext>
            </a:extLst>
          </p:cNvPr>
          <p:cNvPicPr>
            <a:picLocks noChangeAspect="1"/>
          </p:cNvPicPr>
          <p:nvPr/>
        </p:nvPicPr>
        <p:blipFill>
          <a:blip r:embed="rId6"/>
          <a:stretch>
            <a:fillRect/>
          </a:stretch>
        </p:blipFill>
        <p:spPr>
          <a:xfrm rot="5400000">
            <a:off x="7781499" y="2476868"/>
            <a:ext cx="6880624" cy="1881640"/>
          </a:xfrm>
          <a:prstGeom prst="rect">
            <a:avLst/>
          </a:prstGeom>
        </p:spPr>
      </p:pic>
    </p:spTree>
    <p:extLst>
      <p:ext uri="{BB962C8B-B14F-4D97-AF65-F5344CB8AC3E}">
        <p14:creationId xmlns:p14="http://schemas.microsoft.com/office/powerpoint/2010/main" val="762802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664F33B-BFF9-CE07-1429-CA64792F1BF7}"/>
              </a:ext>
            </a:extLst>
          </p:cNvPr>
          <p:cNvSpPr txBox="1"/>
          <p:nvPr/>
        </p:nvSpPr>
        <p:spPr>
          <a:xfrm>
            <a:off x="329184" y="1081532"/>
            <a:ext cx="11862816" cy="4524315"/>
          </a:xfrm>
          <a:prstGeom prst="rect">
            <a:avLst/>
          </a:prstGeom>
          <a:noFill/>
        </p:spPr>
        <p:txBody>
          <a:bodyPr wrap="square" rtlCol="0">
            <a:spAutoFit/>
          </a:bodyPr>
          <a:lstStyle/>
          <a:p>
            <a:r>
              <a:rPr lang="nl-NL" sz="3600" dirty="0"/>
              <a:t>Huiswerk 19 september</a:t>
            </a:r>
          </a:p>
          <a:p>
            <a:endParaRPr lang="nl-NL" sz="3600" dirty="0"/>
          </a:p>
          <a:p>
            <a:pPr marL="571500" indent="-571500">
              <a:buFont typeface="Arial" panose="020B0604020202020204" pitchFamily="34" charset="0"/>
              <a:buChar char="•"/>
            </a:pPr>
            <a:r>
              <a:rPr lang="nl-NL" sz="3600" dirty="0"/>
              <a:t>Individueel profiel </a:t>
            </a:r>
          </a:p>
          <a:p>
            <a:pPr marL="571500" indent="-571500">
              <a:buFont typeface="Arial" panose="020B0604020202020204" pitchFamily="34" charset="0"/>
              <a:buChar char="•"/>
            </a:pPr>
            <a:r>
              <a:rPr lang="nl-NL" sz="3600" dirty="0"/>
              <a:t>Projectomschrijving</a:t>
            </a:r>
          </a:p>
          <a:p>
            <a:pPr marL="571500" indent="-571500">
              <a:buFont typeface="Arial" panose="020B0604020202020204" pitchFamily="34" charset="0"/>
              <a:buChar char="•"/>
            </a:pPr>
            <a:r>
              <a:rPr lang="nl-NL" sz="3600" dirty="0"/>
              <a:t>onderzoek Trends 2023 individueel/ creatief moodboard passend bij trend</a:t>
            </a:r>
          </a:p>
          <a:p>
            <a:pPr marL="571500" indent="-571500">
              <a:buFont typeface="Arial" panose="020B0604020202020204" pitchFamily="34" charset="0"/>
              <a:buChar char="•"/>
            </a:pPr>
            <a:r>
              <a:rPr lang="nl-NL" sz="3600" dirty="0"/>
              <a:t>Check of de afronding SOB kan plaats vinden op vrijdag 11 november.  </a:t>
            </a:r>
          </a:p>
        </p:txBody>
      </p:sp>
    </p:spTree>
    <p:extLst>
      <p:ext uri="{BB962C8B-B14F-4D97-AF65-F5344CB8AC3E}">
        <p14:creationId xmlns:p14="http://schemas.microsoft.com/office/powerpoint/2010/main" val="2948246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D5B2175-136F-42CD-94F6-CBF33763BCCC}"/>
              </a:ext>
            </a:extLst>
          </p:cNvPr>
          <p:cNvSpPr>
            <a:spLocks noGrp="1"/>
          </p:cNvSpPr>
          <p:nvPr>
            <p:ph type="title"/>
          </p:nvPr>
        </p:nvSpPr>
        <p:spPr>
          <a:xfrm>
            <a:off x="831850" y="1709739"/>
            <a:ext cx="10515600" cy="1243012"/>
          </a:xfrm>
        </p:spPr>
        <p:txBody>
          <a:bodyPr/>
          <a:lstStyle/>
          <a:p>
            <a:pPr algn="ctr"/>
            <a:r>
              <a:rPr lang="nl-NL"/>
              <a:t>Stands ontwerpen</a:t>
            </a:r>
          </a:p>
        </p:txBody>
      </p:sp>
    </p:spTree>
    <p:extLst>
      <p:ext uri="{BB962C8B-B14F-4D97-AF65-F5344CB8AC3E}">
        <p14:creationId xmlns:p14="http://schemas.microsoft.com/office/powerpoint/2010/main" val="332483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DB289"/>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4C1FDED-03D3-C943-06B3-C8DBA6D3F2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5600" y="0"/>
            <a:ext cx="10160799" cy="6858000"/>
          </a:xfrm>
          <a:prstGeom prst="rect">
            <a:avLst/>
          </a:prstGeom>
          <a:noFill/>
          <a:ln>
            <a:noFill/>
          </a:ln>
        </p:spPr>
      </p:pic>
      <p:sp>
        <p:nvSpPr>
          <p:cNvPr id="5" name="Tekstvak 4">
            <a:extLst>
              <a:ext uri="{FF2B5EF4-FFF2-40B4-BE49-F238E27FC236}">
                <a16:creationId xmlns:a16="http://schemas.microsoft.com/office/drawing/2014/main" id="{796F4494-34D4-C42A-6A5A-BD5DFAEF1439}"/>
              </a:ext>
            </a:extLst>
          </p:cNvPr>
          <p:cNvSpPr txBox="1"/>
          <p:nvPr/>
        </p:nvSpPr>
        <p:spPr>
          <a:xfrm>
            <a:off x="2823465" y="5994400"/>
            <a:ext cx="6138668" cy="769441"/>
          </a:xfrm>
          <a:prstGeom prst="rect">
            <a:avLst/>
          </a:prstGeom>
          <a:noFill/>
        </p:spPr>
        <p:txBody>
          <a:bodyPr wrap="none" rtlCol="0">
            <a:spAutoFit/>
          </a:bodyPr>
          <a:lstStyle/>
          <a:p>
            <a:r>
              <a:rPr lang="nl-NL" sz="4400" b="1" dirty="0">
                <a:solidFill>
                  <a:schemeClr val="bg1"/>
                </a:solidFill>
              </a:rPr>
              <a:t>Stand op een beurs (SOB)</a:t>
            </a:r>
          </a:p>
        </p:txBody>
      </p:sp>
    </p:spTree>
    <p:extLst>
      <p:ext uri="{BB962C8B-B14F-4D97-AF65-F5344CB8AC3E}">
        <p14:creationId xmlns:p14="http://schemas.microsoft.com/office/powerpoint/2010/main" val="2178066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613004-319E-4706-88FF-37B0EAB62DC0}"/>
              </a:ext>
            </a:extLst>
          </p:cNvPr>
          <p:cNvSpPr>
            <a:spLocks noGrp="1"/>
          </p:cNvSpPr>
          <p:nvPr>
            <p:ph type="title"/>
          </p:nvPr>
        </p:nvSpPr>
        <p:spPr/>
        <p:txBody>
          <a:bodyPr/>
          <a:lstStyle/>
          <a:p>
            <a:r>
              <a:rPr lang="nl-NL" dirty="0"/>
              <a:t>Ontwerp als groep</a:t>
            </a:r>
          </a:p>
        </p:txBody>
      </p:sp>
      <p:sp>
        <p:nvSpPr>
          <p:cNvPr id="3" name="Tijdelijke aanduiding voor inhoud 2">
            <a:extLst>
              <a:ext uri="{FF2B5EF4-FFF2-40B4-BE49-F238E27FC236}">
                <a16:creationId xmlns:a16="http://schemas.microsoft.com/office/drawing/2014/main" id="{6C218F27-7152-47AC-A99F-DF22E7259A0E}"/>
              </a:ext>
            </a:extLst>
          </p:cNvPr>
          <p:cNvSpPr>
            <a:spLocks noGrp="1"/>
          </p:cNvSpPr>
          <p:nvPr>
            <p:ph idx="1"/>
          </p:nvPr>
        </p:nvSpPr>
        <p:spPr/>
        <p:txBody>
          <a:bodyPr/>
          <a:lstStyle/>
          <a:p>
            <a:r>
              <a:rPr lang="nl-NL" dirty="0"/>
              <a:t>10 schetsen van stands.</a:t>
            </a:r>
          </a:p>
          <a:p>
            <a:r>
              <a:rPr lang="nl-NL" dirty="0"/>
              <a:t>Zorg voor variatie.</a:t>
            </a:r>
          </a:p>
          <a:p>
            <a:r>
              <a:rPr lang="nl-NL" dirty="0"/>
              <a:t>Maak gebruik van de juiste tekentechnieken</a:t>
            </a:r>
          </a:p>
          <a:p>
            <a:r>
              <a:rPr lang="nl-NL" dirty="0"/>
              <a:t>Het gaat hier om een stand op hoofdlijn.</a:t>
            </a:r>
          </a:p>
          <a:p>
            <a:pPr lvl="1"/>
            <a:r>
              <a:rPr lang="nl-NL" dirty="0"/>
              <a:t>Houd het bij hoofdvormen </a:t>
            </a:r>
            <a:r>
              <a:rPr lang="nl-NL" dirty="0">
                <a:sym typeface="Wingdings" panose="05000000000000000000" pitchFamily="2" charset="2"/>
              </a:rPr>
              <a:t> dus niet in detail tekenen</a:t>
            </a:r>
            <a:endParaRPr lang="nl-NL" dirty="0"/>
          </a:p>
          <a:p>
            <a:pPr lvl="1"/>
            <a:r>
              <a:rPr lang="nl-NL" dirty="0"/>
              <a:t>Gebruik je fantasie</a:t>
            </a:r>
          </a:p>
          <a:p>
            <a:pPr lvl="1"/>
            <a:r>
              <a:rPr lang="nl-NL" dirty="0"/>
              <a:t>Speel met verschillende in- en uitgangen in de stand</a:t>
            </a:r>
          </a:p>
          <a:p>
            <a:pPr lvl="1"/>
            <a:endParaRPr lang="nl-NL" dirty="0"/>
          </a:p>
        </p:txBody>
      </p:sp>
    </p:spTree>
    <p:extLst>
      <p:ext uri="{BB962C8B-B14F-4D97-AF65-F5344CB8AC3E}">
        <p14:creationId xmlns:p14="http://schemas.microsoft.com/office/powerpoint/2010/main" val="1813237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B5190EC-F946-45E8-ABC8-D6889C4DA0E8}"/>
              </a:ext>
            </a:extLst>
          </p:cNvPr>
          <p:cNvSpPr>
            <a:spLocks noGrp="1"/>
          </p:cNvSpPr>
          <p:nvPr>
            <p:ph type="title"/>
          </p:nvPr>
        </p:nvSpPr>
        <p:spPr/>
        <p:txBody>
          <a:bodyPr/>
          <a:lstStyle/>
          <a:p>
            <a:r>
              <a:rPr lang="nl-NL"/>
              <a:t>Selectie</a:t>
            </a:r>
          </a:p>
        </p:txBody>
      </p:sp>
      <p:sp>
        <p:nvSpPr>
          <p:cNvPr id="5" name="Tijdelijke aanduiding voor inhoud 4">
            <a:extLst>
              <a:ext uri="{FF2B5EF4-FFF2-40B4-BE49-F238E27FC236}">
                <a16:creationId xmlns:a16="http://schemas.microsoft.com/office/drawing/2014/main" id="{A2AD6BF1-CDDC-458D-AD68-7FD87E68D572}"/>
              </a:ext>
            </a:extLst>
          </p:cNvPr>
          <p:cNvSpPr>
            <a:spLocks noGrp="1"/>
          </p:cNvSpPr>
          <p:nvPr>
            <p:ph idx="1"/>
          </p:nvPr>
        </p:nvSpPr>
        <p:spPr/>
        <p:txBody>
          <a:bodyPr/>
          <a:lstStyle/>
          <a:p>
            <a:r>
              <a:rPr lang="nl-NL"/>
              <a:t>Maak als groep een eerste selectie van interessante vormen/ontwerpen.</a:t>
            </a:r>
          </a:p>
          <a:p>
            <a:r>
              <a:rPr lang="nl-NL"/>
              <a:t>Houd de ideeën voor jezelf.</a:t>
            </a:r>
          </a:p>
          <a:p>
            <a:pPr marL="0" indent="0">
              <a:buNone/>
            </a:pPr>
            <a:endParaRPr lang="nl-NL"/>
          </a:p>
        </p:txBody>
      </p:sp>
    </p:spTree>
    <p:extLst>
      <p:ext uri="{BB962C8B-B14F-4D97-AF65-F5344CB8AC3E}">
        <p14:creationId xmlns:p14="http://schemas.microsoft.com/office/powerpoint/2010/main" val="3128088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D6B66C8-6054-4A05-94F2-5D03D40B7F8B}"/>
              </a:ext>
            </a:extLst>
          </p:cNvPr>
          <p:cNvSpPr>
            <a:spLocks noGrp="1"/>
          </p:cNvSpPr>
          <p:nvPr>
            <p:ph type="ctrTitle"/>
          </p:nvPr>
        </p:nvSpPr>
        <p:spPr/>
        <p:txBody>
          <a:bodyPr/>
          <a:lstStyle/>
          <a:p>
            <a:r>
              <a:rPr lang="nl-NL"/>
              <a:t>Styling in de stand</a:t>
            </a:r>
          </a:p>
        </p:txBody>
      </p:sp>
    </p:spTree>
    <p:extLst>
      <p:ext uri="{BB962C8B-B14F-4D97-AF65-F5344CB8AC3E}">
        <p14:creationId xmlns:p14="http://schemas.microsoft.com/office/powerpoint/2010/main" val="1081094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8D5A69-51D5-4FAC-B863-402A3CD5C57E}"/>
              </a:ext>
            </a:extLst>
          </p:cNvPr>
          <p:cNvSpPr>
            <a:spLocks noGrp="1"/>
          </p:cNvSpPr>
          <p:nvPr>
            <p:ph type="title"/>
          </p:nvPr>
        </p:nvSpPr>
        <p:spPr/>
        <p:txBody>
          <a:bodyPr/>
          <a:lstStyle/>
          <a:p>
            <a:r>
              <a:rPr lang="nl-NL" dirty="0"/>
              <a:t>Trend, stand, arrangement</a:t>
            </a:r>
          </a:p>
        </p:txBody>
      </p:sp>
      <p:sp>
        <p:nvSpPr>
          <p:cNvPr id="3" name="Tijdelijke aanduiding voor inhoud 2">
            <a:extLst>
              <a:ext uri="{FF2B5EF4-FFF2-40B4-BE49-F238E27FC236}">
                <a16:creationId xmlns:a16="http://schemas.microsoft.com/office/drawing/2014/main" id="{5D74304B-0CAF-4E4E-A53A-6559D2A6E55D}"/>
              </a:ext>
            </a:extLst>
          </p:cNvPr>
          <p:cNvSpPr>
            <a:spLocks noGrp="1"/>
          </p:cNvSpPr>
          <p:nvPr>
            <p:ph idx="1"/>
          </p:nvPr>
        </p:nvSpPr>
        <p:spPr/>
        <p:txBody>
          <a:bodyPr/>
          <a:lstStyle/>
          <a:p>
            <a:r>
              <a:rPr lang="nl-NL" dirty="0"/>
              <a:t>Hoe maak je een geheel van je stand?</a:t>
            </a:r>
          </a:p>
          <a:p>
            <a:r>
              <a:rPr lang="nl-NL" dirty="0">
                <a:highlight>
                  <a:srgbClr val="FF0000"/>
                </a:highlight>
              </a:rPr>
              <a:t>Relatie met:</a:t>
            </a:r>
          </a:p>
          <a:p>
            <a:endParaRPr lang="nl-NL" dirty="0"/>
          </a:p>
        </p:txBody>
      </p:sp>
    </p:spTree>
    <p:extLst>
      <p:ext uri="{BB962C8B-B14F-4D97-AF65-F5344CB8AC3E}">
        <p14:creationId xmlns:p14="http://schemas.microsoft.com/office/powerpoint/2010/main" val="88556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6DFB1-DBCF-44DF-A72B-C0D3C4ED8052}"/>
              </a:ext>
            </a:extLst>
          </p:cNvPr>
          <p:cNvSpPr>
            <a:spLocks noGrp="1"/>
          </p:cNvSpPr>
          <p:nvPr>
            <p:ph type="title"/>
          </p:nvPr>
        </p:nvSpPr>
        <p:spPr/>
        <p:txBody>
          <a:bodyPr/>
          <a:lstStyle/>
          <a:p>
            <a:r>
              <a:rPr lang="nl-NL" dirty="0"/>
              <a:t>Eyecatchers in de stand</a:t>
            </a:r>
          </a:p>
        </p:txBody>
      </p:sp>
      <p:sp>
        <p:nvSpPr>
          <p:cNvPr id="3" name="Tijdelijke aanduiding voor inhoud 2">
            <a:extLst>
              <a:ext uri="{FF2B5EF4-FFF2-40B4-BE49-F238E27FC236}">
                <a16:creationId xmlns:a16="http://schemas.microsoft.com/office/drawing/2014/main" id="{91259EA2-7225-4874-8140-0E7D5280B83A}"/>
              </a:ext>
            </a:extLst>
          </p:cNvPr>
          <p:cNvSpPr>
            <a:spLocks noGrp="1"/>
          </p:cNvSpPr>
          <p:nvPr>
            <p:ph idx="1"/>
          </p:nvPr>
        </p:nvSpPr>
        <p:spPr/>
        <p:txBody>
          <a:bodyPr/>
          <a:lstStyle/>
          <a:p>
            <a:r>
              <a:rPr lang="nl-NL" dirty="0"/>
              <a:t>Wat zijn eyecatchers?</a:t>
            </a:r>
          </a:p>
          <a:p>
            <a:pPr lvl="1"/>
            <a:r>
              <a:rPr lang="nl-NL" dirty="0"/>
              <a:t>Blikvangers</a:t>
            </a:r>
          </a:p>
          <a:p>
            <a:pPr lvl="1"/>
            <a:r>
              <a:rPr lang="nl-NL" dirty="0"/>
              <a:t>Aandachttrekkers </a:t>
            </a:r>
          </a:p>
          <a:p>
            <a:pPr lvl="1"/>
            <a:r>
              <a:rPr lang="nl-NL" dirty="0"/>
              <a:t>Geluid/licht/kleur…</a:t>
            </a:r>
          </a:p>
          <a:p>
            <a:r>
              <a:rPr lang="nl-NL" dirty="0"/>
              <a:t>Zoek voorbeelden en bespreek ze met de groep.</a:t>
            </a:r>
          </a:p>
        </p:txBody>
      </p:sp>
    </p:spTree>
    <p:extLst>
      <p:ext uri="{BB962C8B-B14F-4D97-AF65-F5344CB8AC3E}">
        <p14:creationId xmlns:p14="http://schemas.microsoft.com/office/powerpoint/2010/main" val="2338117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F1874F-0161-4A87-B940-CBCEEC13A43C}"/>
              </a:ext>
            </a:extLst>
          </p:cNvPr>
          <p:cNvSpPr>
            <a:spLocks noGrp="1"/>
          </p:cNvSpPr>
          <p:nvPr>
            <p:ph type="title"/>
          </p:nvPr>
        </p:nvSpPr>
        <p:spPr/>
        <p:txBody>
          <a:bodyPr/>
          <a:lstStyle/>
          <a:p>
            <a:r>
              <a:rPr lang="nl-NL" dirty="0"/>
              <a:t>Productverhaal </a:t>
            </a:r>
          </a:p>
        </p:txBody>
      </p:sp>
      <p:sp>
        <p:nvSpPr>
          <p:cNvPr id="3" name="Tijdelijke aanduiding voor inhoud 2">
            <a:extLst>
              <a:ext uri="{FF2B5EF4-FFF2-40B4-BE49-F238E27FC236}">
                <a16:creationId xmlns:a16="http://schemas.microsoft.com/office/drawing/2014/main" id="{9A2974DC-B465-4FF8-BA08-5B0268BB8DB5}"/>
              </a:ext>
            </a:extLst>
          </p:cNvPr>
          <p:cNvSpPr>
            <a:spLocks noGrp="1"/>
          </p:cNvSpPr>
          <p:nvPr>
            <p:ph idx="1"/>
          </p:nvPr>
        </p:nvSpPr>
        <p:spPr/>
        <p:txBody>
          <a:bodyPr/>
          <a:lstStyle/>
          <a:p>
            <a:r>
              <a:rPr lang="nl-NL" dirty="0"/>
              <a:t>Storytelling</a:t>
            </a:r>
          </a:p>
          <a:p>
            <a:r>
              <a:rPr lang="nl-NL" dirty="0"/>
              <a:t>Hoe vertel je een verhaal in de stand</a:t>
            </a:r>
          </a:p>
          <a:p>
            <a:pPr lvl="1"/>
            <a:r>
              <a:rPr lang="nl-NL" dirty="0"/>
              <a:t>Pr</a:t>
            </a:r>
          </a:p>
          <a:p>
            <a:pPr lvl="1"/>
            <a:r>
              <a:rPr lang="nl-NL" dirty="0"/>
              <a:t>Aankleding</a:t>
            </a:r>
          </a:p>
          <a:p>
            <a:pPr lvl="1"/>
            <a:r>
              <a:rPr lang="nl-NL" dirty="0"/>
              <a:t>Sfeer</a:t>
            </a:r>
          </a:p>
          <a:p>
            <a:pPr lvl="1"/>
            <a:r>
              <a:rPr lang="nl-NL" dirty="0"/>
              <a:t> </a:t>
            </a:r>
            <a:r>
              <a:rPr lang="nl-NL" dirty="0" err="1"/>
              <a:t>enz</a:t>
            </a:r>
            <a:endParaRPr lang="nl-NL" dirty="0"/>
          </a:p>
        </p:txBody>
      </p:sp>
    </p:spTree>
    <p:extLst>
      <p:ext uri="{BB962C8B-B14F-4D97-AF65-F5344CB8AC3E}">
        <p14:creationId xmlns:p14="http://schemas.microsoft.com/office/powerpoint/2010/main" val="1986241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7D541-0A8D-4CA3-8A18-B344FEE20C6B}"/>
              </a:ext>
            </a:extLst>
          </p:cNvPr>
          <p:cNvSpPr>
            <a:spLocks noGrp="1"/>
          </p:cNvSpPr>
          <p:nvPr>
            <p:ph type="title"/>
          </p:nvPr>
        </p:nvSpPr>
        <p:spPr/>
        <p:txBody>
          <a:bodyPr/>
          <a:lstStyle/>
          <a:p>
            <a:r>
              <a:rPr lang="nl-NL"/>
              <a:t>Jezelf presenteren in de stand</a:t>
            </a:r>
          </a:p>
        </p:txBody>
      </p:sp>
    </p:spTree>
    <p:extLst>
      <p:ext uri="{BB962C8B-B14F-4D97-AF65-F5344CB8AC3E}">
        <p14:creationId xmlns:p14="http://schemas.microsoft.com/office/powerpoint/2010/main" val="1251583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E982D25-E3B5-4AC7-ABA0-C0C784D71F6E}"/>
              </a:ext>
            </a:extLst>
          </p:cNvPr>
          <p:cNvSpPr>
            <a:spLocks noGrp="1"/>
          </p:cNvSpPr>
          <p:nvPr>
            <p:ph type="ctrTitle"/>
          </p:nvPr>
        </p:nvSpPr>
        <p:spPr/>
        <p:txBody>
          <a:bodyPr/>
          <a:lstStyle/>
          <a:p>
            <a:r>
              <a:rPr lang="nl-NL"/>
              <a:t>Beleving in de stand</a:t>
            </a:r>
          </a:p>
        </p:txBody>
      </p:sp>
    </p:spTree>
    <p:extLst>
      <p:ext uri="{BB962C8B-B14F-4D97-AF65-F5344CB8AC3E}">
        <p14:creationId xmlns:p14="http://schemas.microsoft.com/office/powerpoint/2010/main" val="1231078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9DA71B-7FEC-4CE3-9D14-A2A3AEABF5D6}"/>
              </a:ext>
            </a:extLst>
          </p:cNvPr>
          <p:cNvSpPr>
            <a:spLocks noGrp="1"/>
          </p:cNvSpPr>
          <p:nvPr>
            <p:ph type="title"/>
          </p:nvPr>
        </p:nvSpPr>
        <p:spPr/>
        <p:txBody>
          <a:bodyPr/>
          <a:lstStyle/>
          <a:p>
            <a:r>
              <a:rPr lang="nl-NL"/>
              <a:t>Beleving: De zintuigen prikkelen </a:t>
            </a:r>
          </a:p>
        </p:txBody>
      </p:sp>
      <p:sp>
        <p:nvSpPr>
          <p:cNvPr id="3" name="Tijdelijke aanduiding voor inhoud 2">
            <a:extLst>
              <a:ext uri="{FF2B5EF4-FFF2-40B4-BE49-F238E27FC236}">
                <a16:creationId xmlns:a16="http://schemas.microsoft.com/office/drawing/2014/main" id="{2270CB17-A034-4E8F-B910-5824382B4E9E}"/>
              </a:ext>
            </a:extLst>
          </p:cNvPr>
          <p:cNvSpPr>
            <a:spLocks noGrp="1"/>
          </p:cNvSpPr>
          <p:nvPr>
            <p:ph idx="1"/>
          </p:nvPr>
        </p:nvSpPr>
        <p:spPr/>
        <p:txBody>
          <a:bodyPr/>
          <a:lstStyle/>
          <a:p>
            <a:pPr marL="0" indent="0">
              <a:buNone/>
            </a:pPr>
            <a:r>
              <a:rPr lang="nl-NL"/>
              <a:t>Hoe zorg je voor beleving in de stand?</a:t>
            </a:r>
          </a:p>
          <a:p>
            <a:pPr marL="0" indent="0">
              <a:buNone/>
            </a:pPr>
            <a:endParaRPr lang="nl-NL"/>
          </a:p>
          <a:p>
            <a:pPr marL="0" indent="0">
              <a:buNone/>
            </a:pPr>
            <a:r>
              <a:rPr lang="nl-NL"/>
              <a:t>Is dit voldoende?</a:t>
            </a:r>
          </a:p>
          <a:p>
            <a:pPr marL="0" indent="0">
              <a:buNone/>
            </a:pPr>
            <a:endParaRPr lang="nl-NL"/>
          </a:p>
          <a:p>
            <a:pPr marL="0" indent="0">
              <a:buNone/>
            </a:pPr>
            <a:endParaRPr lang="nl-NL"/>
          </a:p>
          <a:p>
            <a:pPr marL="0" indent="0">
              <a:buNone/>
            </a:pPr>
            <a:endParaRPr lang="nl-NL"/>
          </a:p>
          <a:p>
            <a:pPr marL="0" indent="0">
              <a:buNone/>
            </a:pPr>
            <a:endParaRPr lang="nl-NL"/>
          </a:p>
          <a:p>
            <a:pPr marL="0" indent="0">
              <a:buNone/>
            </a:pPr>
            <a:r>
              <a:rPr lang="nl-NL"/>
              <a:t>Kan er nog meer? </a:t>
            </a:r>
          </a:p>
          <a:p>
            <a:endParaRPr lang="nl-NL"/>
          </a:p>
        </p:txBody>
      </p:sp>
      <p:pic>
        <p:nvPicPr>
          <p:cNvPr id="4" name="Afbeelding 3">
            <a:extLst>
              <a:ext uri="{FF2B5EF4-FFF2-40B4-BE49-F238E27FC236}">
                <a16:creationId xmlns:a16="http://schemas.microsoft.com/office/drawing/2014/main" id="{FDF18137-7DBC-4ADF-8D96-D5DBE38B7875}"/>
              </a:ext>
            </a:extLst>
          </p:cNvPr>
          <p:cNvPicPr>
            <a:picLocks noChangeAspect="1"/>
          </p:cNvPicPr>
          <p:nvPr/>
        </p:nvPicPr>
        <p:blipFill>
          <a:blip r:embed="rId2"/>
          <a:stretch>
            <a:fillRect/>
          </a:stretch>
        </p:blipFill>
        <p:spPr>
          <a:xfrm>
            <a:off x="3653041" y="2482382"/>
            <a:ext cx="4140436" cy="2542674"/>
          </a:xfrm>
          <a:prstGeom prst="rect">
            <a:avLst/>
          </a:prstGeom>
        </p:spPr>
      </p:pic>
      <p:pic>
        <p:nvPicPr>
          <p:cNvPr id="5" name="Afbeelding 4">
            <a:extLst>
              <a:ext uri="{FF2B5EF4-FFF2-40B4-BE49-F238E27FC236}">
                <a16:creationId xmlns:a16="http://schemas.microsoft.com/office/drawing/2014/main" id="{CF4AEED7-C3F8-4E21-8B0A-FD35E68ECB3D}"/>
              </a:ext>
            </a:extLst>
          </p:cNvPr>
          <p:cNvPicPr>
            <a:picLocks noChangeAspect="1"/>
          </p:cNvPicPr>
          <p:nvPr/>
        </p:nvPicPr>
        <p:blipFill>
          <a:blip r:embed="rId3"/>
          <a:stretch>
            <a:fillRect/>
          </a:stretch>
        </p:blipFill>
        <p:spPr>
          <a:xfrm>
            <a:off x="3653041" y="5104082"/>
            <a:ext cx="3105150" cy="1552575"/>
          </a:xfrm>
          <a:prstGeom prst="rect">
            <a:avLst/>
          </a:prstGeom>
        </p:spPr>
      </p:pic>
    </p:spTree>
    <p:extLst>
      <p:ext uri="{BB962C8B-B14F-4D97-AF65-F5344CB8AC3E}">
        <p14:creationId xmlns:p14="http://schemas.microsoft.com/office/powerpoint/2010/main" val="1295721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FA5D9-F6A2-4E6D-8C07-AEBEAC2B9111}"/>
              </a:ext>
            </a:extLst>
          </p:cNvPr>
          <p:cNvSpPr>
            <a:spLocks noGrp="1"/>
          </p:cNvSpPr>
          <p:nvPr>
            <p:ph type="title"/>
          </p:nvPr>
        </p:nvSpPr>
        <p:spPr>
          <a:xfrm>
            <a:off x="3133164" y="213459"/>
            <a:ext cx="5925671" cy="1325563"/>
          </a:xfrm>
        </p:spPr>
        <p:txBody>
          <a:bodyPr/>
          <a:lstStyle/>
          <a:p>
            <a:r>
              <a:rPr lang="nl-NL" dirty="0"/>
              <a:t>Wat levert ‘beleving’ op?</a:t>
            </a:r>
          </a:p>
        </p:txBody>
      </p:sp>
      <p:pic>
        <p:nvPicPr>
          <p:cNvPr id="4" name="Tijdelijke aanduiding voor inhoud 3">
            <a:extLst>
              <a:ext uri="{FF2B5EF4-FFF2-40B4-BE49-F238E27FC236}">
                <a16:creationId xmlns:a16="http://schemas.microsoft.com/office/drawing/2014/main" id="{A2BD1CFE-1CFC-4F71-860C-FC0EAE2DC2CB}"/>
              </a:ext>
            </a:extLst>
          </p:cNvPr>
          <p:cNvPicPr>
            <a:picLocks noGrp="1" noChangeAspect="1"/>
          </p:cNvPicPr>
          <p:nvPr>
            <p:ph idx="1"/>
          </p:nvPr>
        </p:nvPicPr>
        <p:blipFill>
          <a:blip r:embed="rId2"/>
          <a:stretch>
            <a:fillRect/>
          </a:stretch>
        </p:blipFill>
        <p:spPr>
          <a:xfrm>
            <a:off x="1929779" y="1539022"/>
            <a:ext cx="8332442" cy="4655970"/>
          </a:xfrm>
          <a:prstGeom prst="rect">
            <a:avLst/>
          </a:prstGeom>
        </p:spPr>
      </p:pic>
    </p:spTree>
    <p:extLst>
      <p:ext uri="{BB962C8B-B14F-4D97-AF65-F5344CB8AC3E}">
        <p14:creationId xmlns:p14="http://schemas.microsoft.com/office/powerpoint/2010/main" val="1324560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DB289"/>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D8156C82-E832-E4EA-1993-1512FCE7A1A2}"/>
              </a:ext>
            </a:extLst>
          </p:cNvPr>
          <p:cNvSpPr txBox="1"/>
          <p:nvPr/>
        </p:nvSpPr>
        <p:spPr>
          <a:xfrm>
            <a:off x="723900" y="685800"/>
            <a:ext cx="10843353" cy="2585323"/>
          </a:xfrm>
          <a:prstGeom prst="rect">
            <a:avLst/>
          </a:prstGeom>
          <a:noFill/>
        </p:spPr>
        <p:txBody>
          <a:bodyPr wrap="none" rtlCol="0">
            <a:spAutoFit/>
          </a:bodyPr>
          <a:lstStyle/>
          <a:p>
            <a:pPr lvl="0"/>
            <a:r>
              <a:rPr lang="nl-NL" b="1" dirty="0"/>
              <a:t>Leerdoelen en succescriteria</a:t>
            </a:r>
          </a:p>
          <a:p>
            <a:r>
              <a:rPr lang="nl-NL" b="1" dirty="0"/>
              <a:t> </a:t>
            </a:r>
            <a:endParaRPr lang="nl-NL" dirty="0"/>
          </a:p>
          <a:p>
            <a:r>
              <a:rPr lang="nl-NL" b="1" dirty="0"/>
              <a:t>1. Je blijft op de hoogte van de laatste trends en ontwikkelingen in de bloemenbranche. </a:t>
            </a:r>
            <a:endParaRPr lang="nl-NL" dirty="0"/>
          </a:p>
          <a:p>
            <a:r>
              <a:rPr lang="nl-NL" b="1" dirty="0"/>
              <a:t>2. Je ontwerpt een beursstand.</a:t>
            </a:r>
            <a:endParaRPr lang="nl-NL" dirty="0"/>
          </a:p>
          <a:p>
            <a:r>
              <a:rPr lang="nl-NL" b="1" dirty="0"/>
              <a:t>3. Je organiseert mensen en middelen voor de inrichting van een presentatie op basis van een plan van aanpak. </a:t>
            </a:r>
            <a:endParaRPr lang="nl-NL" dirty="0"/>
          </a:p>
          <a:p>
            <a:r>
              <a:rPr lang="nl-NL" b="1" dirty="0"/>
              <a:t>4. Je instrueert medewerkers bij het inrichten van de beursstand. </a:t>
            </a:r>
            <a:endParaRPr lang="nl-NL" dirty="0"/>
          </a:p>
          <a:p>
            <a:r>
              <a:rPr lang="nl-NL" b="1" dirty="0"/>
              <a:t>5. Je presenteert eigen werk op een aantrekkelijke wijze aan publiek.  </a:t>
            </a:r>
            <a:endParaRPr lang="nl-NL" dirty="0"/>
          </a:p>
          <a:p>
            <a:r>
              <a:rPr lang="nl-NL" b="1" dirty="0"/>
              <a:t>6. Je evalueert je werk</a:t>
            </a:r>
            <a:endParaRPr lang="nl-NL" dirty="0"/>
          </a:p>
          <a:p>
            <a:endParaRPr lang="nl-NL" dirty="0"/>
          </a:p>
        </p:txBody>
      </p:sp>
    </p:spTree>
    <p:extLst>
      <p:ext uri="{BB962C8B-B14F-4D97-AF65-F5344CB8AC3E}">
        <p14:creationId xmlns:p14="http://schemas.microsoft.com/office/powerpoint/2010/main" val="2857849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F09BD4-182B-4E97-A55D-D526A339DFC5}"/>
              </a:ext>
            </a:extLst>
          </p:cNvPr>
          <p:cNvSpPr>
            <a:spLocks noGrp="1"/>
          </p:cNvSpPr>
          <p:nvPr>
            <p:ph type="title"/>
          </p:nvPr>
        </p:nvSpPr>
        <p:spPr/>
        <p:txBody>
          <a:bodyPr/>
          <a:lstStyle/>
          <a:p>
            <a:r>
              <a:rPr lang="nl-NL"/>
              <a:t>Welke belevingen houden jou langer in een winkel?</a:t>
            </a:r>
          </a:p>
        </p:txBody>
      </p:sp>
      <p:sp>
        <p:nvSpPr>
          <p:cNvPr id="3" name="Tijdelijke aanduiding voor inhoud 2">
            <a:extLst>
              <a:ext uri="{FF2B5EF4-FFF2-40B4-BE49-F238E27FC236}">
                <a16:creationId xmlns:a16="http://schemas.microsoft.com/office/drawing/2014/main" id="{497A1AD5-4565-41C0-AC9D-556EEAE54140}"/>
              </a:ext>
            </a:extLst>
          </p:cNvPr>
          <p:cNvSpPr>
            <a:spLocks noGrp="1"/>
          </p:cNvSpPr>
          <p:nvPr>
            <p:ph idx="1"/>
          </p:nvPr>
        </p:nvSpPr>
        <p:spPr/>
        <p:txBody>
          <a:bodyPr/>
          <a:lstStyle/>
          <a:p>
            <a:endParaRPr lang="nl-NL"/>
          </a:p>
          <a:p>
            <a:pPr marL="0" indent="0">
              <a:buNone/>
            </a:pPr>
            <a:r>
              <a:rPr lang="nl-NL"/>
              <a:t>Opdracht:</a:t>
            </a:r>
          </a:p>
          <a:p>
            <a:pPr marL="0" indent="0">
              <a:buNone/>
            </a:pPr>
            <a:r>
              <a:rPr lang="nl-NL"/>
              <a:t>Noteer een aantal belevingen die jou wel aanspreken.</a:t>
            </a:r>
          </a:p>
          <a:p>
            <a:pPr marL="0" indent="0">
              <a:buNone/>
            </a:pPr>
            <a:r>
              <a:rPr lang="nl-NL"/>
              <a:t>Delen in de groep</a:t>
            </a:r>
          </a:p>
        </p:txBody>
      </p:sp>
    </p:spTree>
    <p:extLst>
      <p:ext uri="{BB962C8B-B14F-4D97-AF65-F5344CB8AC3E}">
        <p14:creationId xmlns:p14="http://schemas.microsoft.com/office/powerpoint/2010/main" val="2536630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CB00FE-6571-46D3-9EDF-FADAD36D0EE4}"/>
              </a:ext>
            </a:extLst>
          </p:cNvPr>
          <p:cNvSpPr>
            <a:spLocks noGrp="1"/>
          </p:cNvSpPr>
          <p:nvPr>
            <p:ph type="title"/>
          </p:nvPr>
        </p:nvSpPr>
        <p:spPr>
          <a:xfrm>
            <a:off x="838200" y="365125"/>
            <a:ext cx="10515600" cy="1306443"/>
          </a:xfrm>
        </p:spPr>
        <p:txBody>
          <a:bodyPr>
            <a:normAutofit/>
          </a:bodyPr>
          <a:lstStyle/>
          <a:p>
            <a:r>
              <a:rPr lang="nl-NL" sz="4000"/>
              <a:t>Hoe creëer je beleving? </a:t>
            </a:r>
          </a:p>
        </p:txBody>
      </p:sp>
      <p:sp>
        <p:nvSpPr>
          <p:cNvPr id="3" name="Tijdelijke aanduiding voor inhoud 2">
            <a:extLst>
              <a:ext uri="{FF2B5EF4-FFF2-40B4-BE49-F238E27FC236}">
                <a16:creationId xmlns:a16="http://schemas.microsoft.com/office/drawing/2014/main" id="{028D6071-E981-4D58-A86F-B9C22614B91D}"/>
              </a:ext>
            </a:extLst>
          </p:cNvPr>
          <p:cNvSpPr>
            <a:spLocks noGrp="1"/>
          </p:cNvSpPr>
          <p:nvPr>
            <p:ph idx="1"/>
          </p:nvPr>
        </p:nvSpPr>
        <p:spPr>
          <a:xfrm>
            <a:off x="838200" y="1825625"/>
            <a:ext cx="4152774" cy="4303464"/>
          </a:xfrm>
        </p:spPr>
        <p:txBody>
          <a:bodyPr>
            <a:normAutofit fontScale="85000" lnSpcReduction="10000"/>
          </a:bodyPr>
          <a:lstStyle/>
          <a:p>
            <a:pPr marL="0" indent="0">
              <a:buNone/>
            </a:pPr>
            <a:r>
              <a:rPr lang="nl-NL" sz="2000"/>
              <a:t>Inzetten van de zintuigen </a:t>
            </a:r>
          </a:p>
          <a:p>
            <a:pPr marL="0" indent="0">
              <a:buNone/>
            </a:pPr>
            <a:endParaRPr lang="nl-NL" sz="2000"/>
          </a:p>
          <a:p>
            <a:pPr marL="0" indent="0">
              <a:buNone/>
            </a:pPr>
            <a:r>
              <a:rPr lang="nl-NL" sz="2000"/>
              <a:t>Werk in je groepje aan de volgende opdracht:</a:t>
            </a:r>
          </a:p>
          <a:p>
            <a:pPr marL="0" indent="0">
              <a:buNone/>
            </a:pPr>
            <a:r>
              <a:rPr lang="nl-NL" sz="2000">
                <a:latin typeface="Arial Black" panose="020B0A04020102020204" pitchFamily="34" charset="0"/>
              </a:rPr>
              <a:t>Hoe kan ik een  zintuig inzetten?</a:t>
            </a:r>
          </a:p>
          <a:p>
            <a:pPr marL="0" indent="0">
              <a:buNone/>
            </a:pPr>
            <a:r>
              <a:rPr lang="nl-NL" sz="2000"/>
              <a:t>	</a:t>
            </a:r>
          </a:p>
          <a:p>
            <a:pPr marL="0" indent="0">
              <a:buNone/>
            </a:pPr>
            <a:r>
              <a:rPr lang="nl-NL" sz="2000"/>
              <a:t>Brainstorm over algemene  mogelijkheden (ieder groepje loot een ‘zintuig’).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100" b="0" i="0" u="none" strike="noStrike" kern="1200" cap="none" spc="0" normalizeH="0" baseline="0" noProof="0">
                <a:ln>
                  <a:noFill/>
                </a:ln>
                <a:solidFill>
                  <a:prstClr val="black"/>
                </a:solidFill>
                <a:effectLst/>
                <a:uLnTx/>
                <a:uFillTx/>
                <a:latin typeface="Calibri" panose="020F0502020204030204"/>
                <a:ea typeface="+mn-ea"/>
                <a:cs typeface="+mn-cs"/>
              </a:rPr>
              <a:t>Deel je ervaringen in de groep.   </a:t>
            </a:r>
          </a:p>
          <a:p>
            <a:pPr marL="0" indent="0">
              <a:buNone/>
            </a:pPr>
            <a:endParaRPr lang="nl-NL" sz="2000"/>
          </a:p>
          <a:p>
            <a:pPr marL="0" indent="0">
              <a:buNone/>
            </a:pPr>
            <a:r>
              <a:rPr lang="nl-NL" sz="2000"/>
              <a:t>Brainstorm over mogelijkheden voor jullie stand. </a:t>
            </a:r>
          </a:p>
          <a:p>
            <a:pPr marL="0" indent="0">
              <a:buNone/>
            </a:pPr>
            <a:endParaRPr lang="nl-NL" sz="2000"/>
          </a:p>
          <a:p>
            <a:pPr marL="0" indent="0">
              <a:buNone/>
            </a:pPr>
            <a:r>
              <a:rPr lang="nl-NL" sz="2000"/>
              <a:t>Noteer de uitkomst bij je ontwerpinspiraties. </a:t>
            </a:r>
          </a:p>
          <a:p>
            <a:pPr marL="0" indent="0">
              <a:buNone/>
            </a:pPr>
            <a:endParaRPr lang="nl-NL" sz="2000"/>
          </a:p>
        </p:txBody>
      </p:sp>
      <p:pic>
        <p:nvPicPr>
          <p:cNvPr id="6" name="Afbeelding 5">
            <a:extLst>
              <a:ext uri="{FF2B5EF4-FFF2-40B4-BE49-F238E27FC236}">
                <a16:creationId xmlns:a16="http://schemas.microsoft.com/office/drawing/2014/main" id="{9169EEAF-C411-4C9E-897B-C68B9FD1140B}"/>
              </a:ext>
            </a:extLst>
          </p:cNvPr>
          <p:cNvPicPr>
            <a:picLocks noChangeAspect="1"/>
          </p:cNvPicPr>
          <p:nvPr/>
        </p:nvPicPr>
        <p:blipFill rotWithShape="1">
          <a:blip r:embed="rId2"/>
          <a:srcRect l="1782" r="3" b="3"/>
          <a:stretch/>
        </p:blipFill>
        <p:spPr>
          <a:xfrm>
            <a:off x="5183500" y="1904282"/>
            <a:ext cx="6170299" cy="4224808"/>
          </a:xfrm>
          <a:prstGeom prst="rect">
            <a:avLst/>
          </a:prstGeom>
        </p:spPr>
      </p:pic>
    </p:spTree>
    <p:extLst>
      <p:ext uri="{BB962C8B-B14F-4D97-AF65-F5344CB8AC3E}">
        <p14:creationId xmlns:p14="http://schemas.microsoft.com/office/powerpoint/2010/main" val="1275852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9CF1D76-C234-4695-B6B0-A446A339B367}"/>
              </a:ext>
            </a:extLst>
          </p:cNvPr>
          <p:cNvSpPr>
            <a:spLocks noGrp="1"/>
          </p:cNvSpPr>
          <p:nvPr>
            <p:ph type="ctrTitle"/>
          </p:nvPr>
        </p:nvSpPr>
        <p:spPr/>
        <p:txBody>
          <a:bodyPr/>
          <a:lstStyle/>
          <a:p>
            <a:r>
              <a:rPr lang="nl-NL"/>
              <a:t>Duurzaamheid in de stand</a:t>
            </a:r>
          </a:p>
        </p:txBody>
      </p:sp>
    </p:spTree>
    <p:extLst>
      <p:ext uri="{BB962C8B-B14F-4D97-AF65-F5344CB8AC3E}">
        <p14:creationId xmlns:p14="http://schemas.microsoft.com/office/powerpoint/2010/main" val="3111286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buiten, boom, plant, groen&#10;&#10;Automatisch gegenereerde beschrijving">
            <a:extLst>
              <a:ext uri="{FF2B5EF4-FFF2-40B4-BE49-F238E27FC236}">
                <a16:creationId xmlns:a16="http://schemas.microsoft.com/office/drawing/2014/main" id="{D911BF8A-E4B7-4B3A-8560-92BA2A698823}"/>
              </a:ext>
            </a:extLst>
          </p:cNvPr>
          <p:cNvPicPr>
            <a:picLocks noChangeAspect="1"/>
          </p:cNvPicPr>
          <p:nvPr/>
        </p:nvPicPr>
        <p:blipFill rotWithShape="1">
          <a:blip r:embed="rId2">
            <a:extLst>
              <a:ext uri="{28A0092B-C50C-407E-A947-70E740481C1C}">
                <a14:useLocalDpi xmlns:a14="http://schemas.microsoft.com/office/drawing/2010/main" val="0"/>
              </a:ext>
            </a:extLst>
          </a:blip>
          <a:srcRect r="29748"/>
          <a:stretch/>
        </p:blipFill>
        <p:spPr>
          <a:xfrm>
            <a:off x="-99256" y="3728467"/>
            <a:ext cx="6553844" cy="2951802"/>
          </a:xfrm>
          <a:prstGeom prst="rect">
            <a:avLst/>
          </a:prstGeom>
        </p:spPr>
      </p:pic>
      <p:pic>
        <p:nvPicPr>
          <p:cNvPr id="5" name="Afbeelding 4" descr="Afbeelding met voedsel, paraplu&#10;&#10;Automatisch gegenereerde beschrijving">
            <a:extLst>
              <a:ext uri="{FF2B5EF4-FFF2-40B4-BE49-F238E27FC236}">
                <a16:creationId xmlns:a16="http://schemas.microsoft.com/office/drawing/2014/main" id="{942DF206-44E7-4C15-AAFB-B8573B353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68" y="207450"/>
            <a:ext cx="6042857" cy="2250000"/>
          </a:xfrm>
          <a:prstGeom prst="rect">
            <a:avLst/>
          </a:prstGeom>
        </p:spPr>
      </p:pic>
      <p:pic>
        <p:nvPicPr>
          <p:cNvPr id="7" name="Afbeelding 6" descr="Afbeelding met persoon, fruit, man, vasthouden&#10;&#10;Automatisch gegenereerde beschrijving">
            <a:extLst>
              <a:ext uri="{FF2B5EF4-FFF2-40B4-BE49-F238E27FC236}">
                <a16:creationId xmlns:a16="http://schemas.microsoft.com/office/drawing/2014/main" id="{E51BC6A7-E594-4673-8BE0-BE165D594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082" y="207450"/>
            <a:ext cx="4933950" cy="2774546"/>
          </a:xfrm>
          <a:prstGeom prst="rect">
            <a:avLst/>
          </a:prstGeom>
        </p:spPr>
      </p:pic>
      <p:pic>
        <p:nvPicPr>
          <p:cNvPr id="9" name="Afbeelding 8">
            <a:extLst>
              <a:ext uri="{FF2B5EF4-FFF2-40B4-BE49-F238E27FC236}">
                <a16:creationId xmlns:a16="http://schemas.microsoft.com/office/drawing/2014/main" id="{62AB5615-2A82-4F7E-A4BE-42091B1BF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5601" y="2981996"/>
            <a:ext cx="4000500" cy="4000500"/>
          </a:xfrm>
          <a:prstGeom prst="rect">
            <a:avLst/>
          </a:prstGeom>
        </p:spPr>
      </p:pic>
      <p:sp>
        <p:nvSpPr>
          <p:cNvPr id="10" name="Tekstvak 9">
            <a:extLst>
              <a:ext uri="{FF2B5EF4-FFF2-40B4-BE49-F238E27FC236}">
                <a16:creationId xmlns:a16="http://schemas.microsoft.com/office/drawing/2014/main" id="{D289BD93-6A36-45DB-A09E-7CFC8FAB26E7}"/>
              </a:ext>
            </a:extLst>
          </p:cNvPr>
          <p:cNvSpPr txBox="1"/>
          <p:nvPr/>
        </p:nvSpPr>
        <p:spPr>
          <a:xfrm>
            <a:off x="7951133" y="4650370"/>
            <a:ext cx="3771900" cy="553998"/>
          </a:xfrm>
          <a:prstGeom prst="rect">
            <a:avLst/>
          </a:prstGeom>
          <a:noFill/>
        </p:spPr>
        <p:txBody>
          <a:bodyPr wrap="square" rtlCol="0">
            <a:spAutoFit/>
          </a:bodyPr>
          <a:lstStyle/>
          <a:p>
            <a:r>
              <a:rPr lang="nl-NL" sz="3000"/>
              <a:t>Duurzaamheid</a:t>
            </a:r>
          </a:p>
        </p:txBody>
      </p:sp>
    </p:spTree>
    <p:extLst>
      <p:ext uri="{BB962C8B-B14F-4D97-AF65-F5344CB8AC3E}">
        <p14:creationId xmlns:p14="http://schemas.microsoft.com/office/powerpoint/2010/main" val="3146935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0EAE09-1CC9-4FC7-9812-0C08BA383326}"/>
              </a:ext>
            </a:extLst>
          </p:cNvPr>
          <p:cNvSpPr>
            <a:spLocks noGrp="1"/>
          </p:cNvSpPr>
          <p:nvPr>
            <p:ph type="title"/>
          </p:nvPr>
        </p:nvSpPr>
        <p:spPr/>
        <p:txBody>
          <a:bodyPr/>
          <a:lstStyle/>
          <a:p>
            <a:r>
              <a:rPr lang="nl-NL" dirty="0"/>
              <a:t>Duurzaamheid &amp; ontwerpen</a:t>
            </a:r>
          </a:p>
        </p:txBody>
      </p:sp>
      <p:sp>
        <p:nvSpPr>
          <p:cNvPr id="3" name="Tijdelijke aanduiding voor inhoud 2">
            <a:extLst>
              <a:ext uri="{FF2B5EF4-FFF2-40B4-BE49-F238E27FC236}">
                <a16:creationId xmlns:a16="http://schemas.microsoft.com/office/drawing/2014/main" id="{E998803D-16B3-4D92-90B6-9D703CF9489C}"/>
              </a:ext>
            </a:extLst>
          </p:cNvPr>
          <p:cNvSpPr>
            <a:spLocks noGrp="1"/>
          </p:cNvSpPr>
          <p:nvPr>
            <p:ph idx="1"/>
          </p:nvPr>
        </p:nvSpPr>
        <p:spPr/>
        <p:txBody>
          <a:bodyPr/>
          <a:lstStyle/>
          <a:p>
            <a:pPr marL="0" indent="0">
              <a:buNone/>
            </a:pPr>
            <a:r>
              <a:rPr lang="nl-NL"/>
              <a:t>Doel: Een plan m.b.t. duurzaamheid in de stand</a:t>
            </a:r>
          </a:p>
          <a:p>
            <a:pPr marL="0" indent="0">
              <a:buNone/>
            </a:pPr>
            <a:r>
              <a:rPr lang="nl-NL"/>
              <a:t>Werkwijze: </a:t>
            </a:r>
          </a:p>
          <a:p>
            <a:pPr marL="514350" indent="-514350">
              <a:buAutoNum type="arabicPeriod"/>
            </a:pPr>
            <a:r>
              <a:rPr lang="nl-NL"/>
              <a:t>Brainstorm</a:t>
            </a:r>
          </a:p>
          <a:p>
            <a:pPr marL="514350" indent="-514350">
              <a:buAutoNum type="arabicPeriod"/>
            </a:pPr>
            <a:r>
              <a:rPr lang="nl-NL"/>
              <a:t>Verdieping in duurzaamheid</a:t>
            </a:r>
          </a:p>
          <a:p>
            <a:pPr marL="514350" indent="-514350">
              <a:buAutoNum type="arabicPeriod"/>
            </a:pPr>
            <a:r>
              <a:rPr lang="nl-NL"/>
              <a:t>Beschrijf het plan en de eisen in een halve a4. </a:t>
            </a:r>
          </a:p>
          <a:p>
            <a:pPr marL="514350" indent="-514350">
              <a:buAutoNum type="arabicPeriod"/>
            </a:pPr>
            <a:r>
              <a:rPr lang="nl-NL"/>
              <a:t>Deel het plan met de groep</a:t>
            </a:r>
          </a:p>
        </p:txBody>
      </p:sp>
    </p:spTree>
    <p:extLst>
      <p:ext uri="{BB962C8B-B14F-4D97-AF65-F5344CB8AC3E}">
        <p14:creationId xmlns:p14="http://schemas.microsoft.com/office/powerpoint/2010/main" val="1209827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0EAE09-1CC9-4FC7-9812-0C08BA383326}"/>
              </a:ext>
            </a:extLst>
          </p:cNvPr>
          <p:cNvSpPr>
            <a:spLocks noGrp="1"/>
          </p:cNvSpPr>
          <p:nvPr>
            <p:ph type="title"/>
          </p:nvPr>
        </p:nvSpPr>
        <p:spPr/>
        <p:txBody>
          <a:bodyPr/>
          <a:lstStyle/>
          <a:p>
            <a:r>
              <a:rPr lang="nl-NL"/>
              <a:t>Duurzaamheid &amp; ontwerpen</a:t>
            </a:r>
          </a:p>
        </p:txBody>
      </p:sp>
      <p:sp>
        <p:nvSpPr>
          <p:cNvPr id="3" name="Tijdelijke aanduiding voor inhoud 2">
            <a:extLst>
              <a:ext uri="{FF2B5EF4-FFF2-40B4-BE49-F238E27FC236}">
                <a16:creationId xmlns:a16="http://schemas.microsoft.com/office/drawing/2014/main" id="{E998803D-16B3-4D92-90B6-9D703CF9489C}"/>
              </a:ext>
            </a:extLst>
          </p:cNvPr>
          <p:cNvSpPr>
            <a:spLocks noGrp="1"/>
          </p:cNvSpPr>
          <p:nvPr>
            <p:ph idx="1"/>
          </p:nvPr>
        </p:nvSpPr>
        <p:spPr/>
        <p:txBody>
          <a:bodyPr/>
          <a:lstStyle/>
          <a:p>
            <a:pPr marL="0" indent="0">
              <a:buNone/>
            </a:pPr>
            <a:r>
              <a:rPr lang="nl-NL" b="0" i="0">
                <a:solidFill>
                  <a:srgbClr val="777777"/>
                </a:solidFill>
                <a:effectLst/>
                <a:latin typeface="Lato"/>
              </a:rPr>
              <a:t>Klimaatopwarming, plastic </a:t>
            </a:r>
            <a:r>
              <a:rPr lang="nl-NL" b="0" i="0" err="1">
                <a:solidFill>
                  <a:srgbClr val="777777"/>
                </a:solidFill>
                <a:effectLst/>
                <a:latin typeface="Lato"/>
              </a:rPr>
              <a:t>soup</a:t>
            </a:r>
            <a:r>
              <a:rPr lang="nl-NL" b="0" i="0">
                <a:solidFill>
                  <a:srgbClr val="777777"/>
                </a:solidFill>
                <a:effectLst/>
                <a:latin typeface="Lato"/>
              </a:rPr>
              <a:t>, het kappen van bossen, massaconsumptie, dat willen we niet!!</a:t>
            </a:r>
          </a:p>
          <a:p>
            <a:pPr marL="0" indent="0">
              <a:buNone/>
            </a:pPr>
            <a:endParaRPr lang="nl-NL">
              <a:solidFill>
                <a:srgbClr val="777777"/>
              </a:solidFill>
              <a:latin typeface="Lato"/>
            </a:endParaRPr>
          </a:p>
          <a:p>
            <a:pPr marL="0" indent="0">
              <a:buNone/>
            </a:pPr>
            <a:r>
              <a:rPr lang="nl-NL">
                <a:solidFill>
                  <a:srgbClr val="777777"/>
                </a:solidFill>
                <a:latin typeface="Lato"/>
              </a:rPr>
              <a:t>Duurzaam ontwerpen dus!</a:t>
            </a:r>
          </a:p>
          <a:p>
            <a:pPr marL="0" indent="0">
              <a:buNone/>
            </a:pPr>
            <a:r>
              <a:rPr lang="nl-NL">
                <a:solidFill>
                  <a:srgbClr val="777777"/>
                </a:solidFill>
                <a:latin typeface="Lato"/>
              </a:rPr>
              <a:t>Hergebruik: Opnieuw gebruiken van het product </a:t>
            </a:r>
            <a:r>
              <a:rPr lang="nl-NL" sz="1600">
                <a:solidFill>
                  <a:srgbClr val="777777"/>
                </a:solidFill>
                <a:latin typeface="Lato"/>
              </a:rPr>
              <a:t>(bv stoel, kleding )</a:t>
            </a:r>
          </a:p>
          <a:p>
            <a:pPr marL="0" indent="0">
              <a:buNone/>
            </a:pPr>
            <a:r>
              <a:rPr lang="nl-NL">
                <a:solidFill>
                  <a:srgbClr val="777777"/>
                </a:solidFill>
                <a:latin typeface="Lato"/>
              </a:rPr>
              <a:t>Recycling: Opnieuw gebruiken van materialen </a:t>
            </a:r>
            <a:r>
              <a:rPr lang="nl-NL" sz="1600">
                <a:solidFill>
                  <a:srgbClr val="777777"/>
                </a:solidFill>
                <a:latin typeface="Lato"/>
              </a:rPr>
              <a:t>(bv papier)</a:t>
            </a:r>
          </a:p>
          <a:p>
            <a:pPr marL="0" indent="0">
              <a:buNone/>
            </a:pPr>
            <a:r>
              <a:rPr lang="nl-NL" err="1">
                <a:solidFill>
                  <a:srgbClr val="777777"/>
                </a:solidFill>
                <a:latin typeface="Lato"/>
              </a:rPr>
              <a:t>Upcycling</a:t>
            </a:r>
            <a:r>
              <a:rPr lang="nl-NL">
                <a:solidFill>
                  <a:srgbClr val="777777"/>
                </a:solidFill>
                <a:latin typeface="Lato"/>
              </a:rPr>
              <a:t>: afvalstof omzetten naar een nieuw product</a:t>
            </a:r>
          </a:p>
          <a:p>
            <a:pPr marL="0" indent="0">
              <a:buNone/>
            </a:pPr>
            <a:r>
              <a:rPr lang="nl-NL">
                <a:solidFill>
                  <a:srgbClr val="777777"/>
                </a:solidFill>
                <a:latin typeface="Lato"/>
              </a:rPr>
              <a:t> </a:t>
            </a:r>
            <a:r>
              <a:rPr lang="nl-NL" sz="1600">
                <a:solidFill>
                  <a:srgbClr val="777777"/>
                </a:solidFill>
                <a:latin typeface="Lato"/>
              </a:rPr>
              <a:t>(bv pallets worden een bank, binnenbanden worden een tas)</a:t>
            </a:r>
          </a:p>
          <a:p>
            <a:pPr marL="0" indent="0">
              <a:buNone/>
            </a:pPr>
            <a:endParaRPr lang="nl-NL"/>
          </a:p>
        </p:txBody>
      </p:sp>
      <p:pic>
        <p:nvPicPr>
          <p:cNvPr id="4" name="Afbeelding 3">
            <a:extLst>
              <a:ext uri="{FF2B5EF4-FFF2-40B4-BE49-F238E27FC236}">
                <a16:creationId xmlns:a16="http://schemas.microsoft.com/office/drawing/2014/main" id="{E961673F-8F2E-4354-BA00-75401338E01E}"/>
              </a:ext>
            </a:extLst>
          </p:cNvPr>
          <p:cNvPicPr>
            <a:picLocks noChangeAspect="1"/>
          </p:cNvPicPr>
          <p:nvPr/>
        </p:nvPicPr>
        <p:blipFill>
          <a:blip r:embed="rId2"/>
          <a:stretch>
            <a:fillRect/>
          </a:stretch>
        </p:blipFill>
        <p:spPr>
          <a:xfrm>
            <a:off x="9095361" y="2283119"/>
            <a:ext cx="2841693" cy="1520396"/>
          </a:xfrm>
          <a:prstGeom prst="rect">
            <a:avLst/>
          </a:prstGeom>
        </p:spPr>
      </p:pic>
      <p:pic>
        <p:nvPicPr>
          <p:cNvPr id="5" name="Afbeelding 4">
            <a:extLst>
              <a:ext uri="{FF2B5EF4-FFF2-40B4-BE49-F238E27FC236}">
                <a16:creationId xmlns:a16="http://schemas.microsoft.com/office/drawing/2014/main" id="{028734AA-5BF5-40F3-B392-8F1E05A1F4B6}"/>
              </a:ext>
            </a:extLst>
          </p:cNvPr>
          <p:cNvPicPr>
            <a:picLocks noChangeAspect="1"/>
          </p:cNvPicPr>
          <p:nvPr/>
        </p:nvPicPr>
        <p:blipFill>
          <a:blip r:embed="rId3"/>
          <a:stretch>
            <a:fillRect/>
          </a:stretch>
        </p:blipFill>
        <p:spPr>
          <a:xfrm>
            <a:off x="7597301" y="145684"/>
            <a:ext cx="3605009" cy="1545004"/>
          </a:xfrm>
          <a:prstGeom prst="rect">
            <a:avLst/>
          </a:prstGeom>
        </p:spPr>
      </p:pic>
      <p:pic>
        <p:nvPicPr>
          <p:cNvPr id="6" name="Afbeelding 5">
            <a:extLst>
              <a:ext uri="{FF2B5EF4-FFF2-40B4-BE49-F238E27FC236}">
                <a16:creationId xmlns:a16="http://schemas.microsoft.com/office/drawing/2014/main" id="{E24EC647-FB48-4D0A-80F0-BA8D9DCA7F31}"/>
              </a:ext>
            </a:extLst>
          </p:cNvPr>
          <p:cNvPicPr>
            <a:picLocks noChangeAspect="1"/>
          </p:cNvPicPr>
          <p:nvPr/>
        </p:nvPicPr>
        <p:blipFill>
          <a:blip r:embed="rId4"/>
          <a:stretch>
            <a:fillRect/>
          </a:stretch>
        </p:blipFill>
        <p:spPr>
          <a:xfrm>
            <a:off x="9399805" y="5136204"/>
            <a:ext cx="2143214" cy="1721796"/>
          </a:xfrm>
          <a:prstGeom prst="rect">
            <a:avLst/>
          </a:prstGeom>
        </p:spPr>
      </p:pic>
    </p:spTree>
    <p:extLst>
      <p:ext uri="{BB962C8B-B14F-4D97-AF65-F5344CB8AC3E}">
        <p14:creationId xmlns:p14="http://schemas.microsoft.com/office/powerpoint/2010/main" val="1979139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7BC6CE-2D16-46E5-9E3D-96FE400AF512}"/>
              </a:ext>
            </a:extLst>
          </p:cNvPr>
          <p:cNvSpPr>
            <a:spLocks noGrp="1"/>
          </p:cNvSpPr>
          <p:nvPr>
            <p:ph type="title"/>
          </p:nvPr>
        </p:nvSpPr>
        <p:spPr/>
        <p:txBody>
          <a:bodyPr/>
          <a:lstStyle/>
          <a:p>
            <a:r>
              <a:rPr lang="nl-NL" dirty="0"/>
              <a:t>Duurzaamheid &amp; materiaal </a:t>
            </a:r>
          </a:p>
        </p:txBody>
      </p:sp>
      <p:sp>
        <p:nvSpPr>
          <p:cNvPr id="3" name="Tijdelijke aanduiding voor inhoud 2">
            <a:extLst>
              <a:ext uri="{FF2B5EF4-FFF2-40B4-BE49-F238E27FC236}">
                <a16:creationId xmlns:a16="http://schemas.microsoft.com/office/drawing/2014/main" id="{BBD303B3-EDB3-4464-AA9C-24535CE868A2}"/>
              </a:ext>
            </a:extLst>
          </p:cNvPr>
          <p:cNvSpPr>
            <a:spLocks noGrp="1"/>
          </p:cNvSpPr>
          <p:nvPr>
            <p:ph idx="1"/>
          </p:nvPr>
        </p:nvSpPr>
        <p:spPr/>
        <p:txBody>
          <a:bodyPr/>
          <a:lstStyle/>
          <a:p>
            <a:r>
              <a:rPr lang="nl-NL"/>
              <a:t>Deel je visie uit de eerdere les</a:t>
            </a:r>
          </a:p>
        </p:txBody>
      </p:sp>
    </p:spTree>
    <p:extLst>
      <p:ext uri="{BB962C8B-B14F-4D97-AF65-F5344CB8AC3E}">
        <p14:creationId xmlns:p14="http://schemas.microsoft.com/office/powerpoint/2010/main" val="1790840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690E652-210F-4CF6-B41C-4ED7E6B5E1DF}"/>
              </a:ext>
            </a:extLst>
          </p:cNvPr>
          <p:cNvSpPr>
            <a:spLocks noGrp="1"/>
          </p:cNvSpPr>
          <p:nvPr>
            <p:ph type="ctrTitle"/>
          </p:nvPr>
        </p:nvSpPr>
        <p:spPr>
          <a:xfrm>
            <a:off x="1590675" y="1884363"/>
            <a:ext cx="9144000" cy="2387600"/>
          </a:xfrm>
        </p:spPr>
        <p:txBody>
          <a:bodyPr>
            <a:normAutofit fontScale="90000"/>
          </a:bodyPr>
          <a:lstStyle/>
          <a:p>
            <a:r>
              <a:rPr lang="nl-NL">
                <a:solidFill>
                  <a:schemeClr val="bg1"/>
                </a:solidFill>
              </a:rPr>
              <a:t>Duurzame productie en consumptie</a:t>
            </a:r>
            <a:br>
              <a:rPr lang="nl-NL">
                <a:solidFill>
                  <a:schemeClr val="bg1"/>
                </a:solidFill>
              </a:rPr>
            </a:br>
            <a:endParaRPr lang="nl-NL">
              <a:solidFill>
                <a:schemeClr val="bg1"/>
              </a:solidFill>
            </a:endParaRPr>
          </a:p>
        </p:txBody>
      </p:sp>
    </p:spTree>
    <p:extLst>
      <p:ext uri="{BB962C8B-B14F-4D97-AF65-F5344CB8AC3E}">
        <p14:creationId xmlns:p14="http://schemas.microsoft.com/office/powerpoint/2010/main" val="4013405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ronafbeelding bekijken">
            <a:extLst>
              <a:ext uri="{FF2B5EF4-FFF2-40B4-BE49-F238E27FC236}">
                <a16:creationId xmlns:a16="http://schemas.microsoft.com/office/drawing/2014/main" id="{3AC01127-193B-42A8-8953-973BA92B6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228600"/>
            <a:ext cx="2266950" cy="2266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ronafbeelding bekijken">
            <a:extLst>
              <a:ext uri="{FF2B5EF4-FFF2-40B4-BE49-F238E27FC236}">
                <a16:creationId xmlns:a16="http://schemas.microsoft.com/office/drawing/2014/main" id="{7CCF0545-6915-4B19-9D0D-204730BBD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4624561"/>
            <a:ext cx="3830836" cy="20091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 bronafbeelding bekijken">
            <a:extLst>
              <a:ext uri="{FF2B5EF4-FFF2-40B4-BE49-F238E27FC236}">
                <a16:creationId xmlns:a16="http://schemas.microsoft.com/office/drawing/2014/main" id="{5E98433D-5774-48B9-B4F5-BE460759F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1275" y="1889125"/>
            <a:ext cx="8572500" cy="2365251"/>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C0EEFE59-2488-46F3-9C6A-150BB820345D}"/>
              </a:ext>
            </a:extLst>
          </p:cNvPr>
          <p:cNvSpPr txBox="1"/>
          <p:nvPr/>
        </p:nvSpPr>
        <p:spPr>
          <a:xfrm>
            <a:off x="809625" y="4995472"/>
            <a:ext cx="7324725" cy="369332"/>
          </a:xfrm>
          <a:prstGeom prst="rect">
            <a:avLst/>
          </a:prstGeom>
          <a:noFill/>
        </p:spPr>
        <p:txBody>
          <a:bodyPr wrap="square">
            <a:spAutoFit/>
          </a:bodyPr>
          <a:lstStyle/>
          <a:p>
            <a:r>
              <a:rPr lang="nl-NL">
                <a:hlinkClick r:id="rId5"/>
              </a:rPr>
              <a:t>Verantwoorde consumptie en productie; SDG 12 uitgelegd - YouTube</a:t>
            </a:r>
            <a:endParaRPr lang="nl-NL"/>
          </a:p>
        </p:txBody>
      </p:sp>
    </p:spTree>
    <p:extLst>
      <p:ext uri="{BB962C8B-B14F-4D97-AF65-F5344CB8AC3E}">
        <p14:creationId xmlns:p14="http://schemas.microsoft.com/office/powerpoint/2010/main" val="2292366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10A4713-04A1-4700-BA75-CAC3BF51E661}"/>
              </a:ext>
            </a:extLst>
          </p:cNvPr>
          <p:cNvSpPr>
            <a:spLocks noGrp="1"/>
          </p:cNvSpPr>
          <p:nvPr>
            <p:ph type="ctrTitle"/>
          </p:nvPr>
        </p:nvSpPr>
        <p:spPr/>
        <p:txBody>
          <a:bodyPr/>
          <a:lstStyle/>
          <a:p>
            <a:r>
              <a:rPr lang="nl-NL">
                <a:solidFill>
                  <a:schemeClr val="bg1"/>
                </a:solidFill>
              </a:rPr>
              <a:t>Wat is duurzaamheid?</a:t>
            </a:r>
            <a:r>
              <a:rPr lang="nl-NL"/>
              <a:t>?</a:t>
            </a:r>
          </a:p>
        </p:txBody>
      </p:sp>
    </p:spTree>
    <p:extLst>
      <p:ext uri="{BB962C8B-B14F-4D97-AF65-F5344CB8AC3E}">
        <p14:creationId xmlns:p14="http://schemas.microsoft.com/office/powerpoint/2010/main" val="1818339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DB289"/>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1042ABF-3CB8-D6F8-0400-D863CEBF88D2}"/>
              </a:ext>
            </a:extLst>
          </p:cNvPr>
          <p:cNvSpPr txBox="1"/>
          <p:nvPr/>
        </p:nvSpPr>
        <p:spPr>
          <a:xfrm>
            <a:off x="1130301" y="1231900"/>
            <a:ext cx="9915652" cy="4524315"/>
          </a:xfrm>
          <a:prstGeom prst="rect">
            <a:avLst/>
          </a:prstGeom>
          <a:noFill/>
        </p:spPr>
        <p:txBody>
          <a:bodyPr wrap="square" rtlCol="0">
            <a:spAutoFit/>
          </a:bodyPr>
          <a:lstStyle/>
          <a:p>
            <a:pPr lvl="0"/>
            <a:r>
              <a:rPr lang="nl-NL" b="1" dirty="0"/>
              <a:t>Beroepssituatie bij de opdracht</a:t>
            </a:r>
          </a:p>
          <a:p>
            <a:r>
              <a:rPr lang="nl-NL" dirty="0"/>
              <a:t> </a:t>
            </a:r>
          </a:p>
          <a:p>
            <a:r>
              <a:rPr lang="nl-NL" b="1" dirty="0"/>
              <a:t>Beschrijving van de beroepssituatie: </a:t>
            </a:r>
            <a:endParaRPr lang="nl-NL" dirty="0"/>
          </a:p>
          <a:p>
            <a:r>
              <a:rPr lang="nl-NL" dirty="0"/>
              <a:t>“De Beursorganisatie” organiseert ieder jaar een aantal beurzen die gericht zijn op de branche. Dit jaar ben jij gevraagd om een beursstand te ontwerpen en in te richten. </a:t>
            </a:r>
          </a:p>
          <a:p>
            <a:r>
              <a:rPr lang="nl-NL" dirty="0"/>
              <a:t> </a:t>
            </a:r>
          </a:p>
          <a:p>
            <a:r>
              <a:rPr lang="nl-NL" dirty="0"/>
              <a:t>Op de beurs presenteren heel veel bloemstylisten hun werk. Daarom is het belangrijk op te vallen en je eigen stijl te laten zien. </a:t>
            </a:r>
          </a:p>
          <a:p>
            <a:r>
              <a:rPr lang="nl-NL" dirty="0"/>
              <a:t> </a:t>
            </a:r>
          </a:p>
          <a:p>
            <a:r>
              <a:rPr lang="nl-NL" dirty="0"/>
              <a:t>Je begint met het maken van een ontwerp voor de beursstand. Op basis van het ontwerp maak je een plan van aanpak om de beursstand in te richten. Je koopt de benodigde materialen in en je organiseert medewerkers om je te helpen bij het bouwen van de stand. Natuurlijk moet je hierbij wel binnen het gestelde budget blijven.</a:t>
            </a:r>
          </a:p>
          <a:p>
            <a:r>
              <a:rPr lang="nl-NL" dirty="0"/>
              <a:t> </a:t>
            </a:r>
          </a:p>
          <a:p>
            <a:r>
              <a:rPr lang="nl-NL" dirty="0"/>
              <a:t>Tijdens de beurs vertel je de bezoekers enthousiast over je werk. </a:t>
            </a:r>
          </a:p>
          <a:p>
            <a:endParaRPr lang="nl-NL" dirty="0"/>
          </a:p>
        </p:txBody>
      </p:sp>
    </p:spTree>
    <p:extLst>
      <p:ext uri="{BB962C8B-B14F-4D97-AF65-F5344CB8AC3E}">
        <p14:creationId xmlns:p14="http://schemas.microsoft.com/office/powerpoint/2010/main" val="3776040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0A5D336-5D9E-484A-8D68-B266E28510A3}"/>
              </a:ext>
            </a:extLst>
          </p:cNvPr>
          <p:cNvSpPr>
            <a:spLocks noGrp="1"/>
          </p:cNvSpPr>
          <p:nvPr>
            <p:ph type="ctrTitle"/>
          </p:nvPr>
        </p:nvSpPr>
        <p:spPr/>
        <p:txBody>
          <a:bodyPr>
            <a:normAutofit fontScale="90000"/>
          </a:bodyPr>
          <a:lstStyle/>
          <a:p>
            <a:r>
              <a:rPr lang="nl-NL">
                <a:solidFill>
                  <a:schemeClr val="bg1"/>
                </a:solidFill>
              </a:rPr>
              <a:t>Wat is het verschil tussen duurzame consumptie &amp; productie?</a:t>
            </a:r>
          </a:p>
        </p:txBody>
      </p:sp>
    </p:spTree>
    <p:extLst>
      <p:ext uri="{BB962C8B-B14F-4D97-AF65-F5344CB8AC3E}">
        <p14:creationId xmlns:p14="http://schemas.microsoft.com/office/powerpoint/2010/main" val="1971417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5C9B886-BF63-4814-8708-5C7BE63E7C6D}"/>
              </a:ext>
            </a:extLst>
          </p:cNvPr>
          <p:cNvSpPr>
            <a:spLocks noGrp="1"/>
          </p:cNvSpPr>
          <p:nvPr>
            <p:ph type="ctrTitle"/>
          </p:nvPr>
        </p:nvSpPr>
        <p:spPr/>
        <p:txBody>
          <a:bodyPr>
            <a:normAutofit fontScale="90000"/>
          </a:bodyPr>
          <a:lstStyle/>
          <a:p>
            <a:r>
              <a:rPr lang="nl-NL">
                <a:solidFill>
                  <a:schemeClr val="bg1"/>
                </a:solidFill>
              </a:rPr>
              <a:t>Welke voorbeelden ken je van duurzame consumptie en/of productie?</a:t>
            </a:r>
            <a:endParaRPr lang="nl-NL"/>
          </a:p>
        </p:txBody>
      </p:sp>
    </p:spTree>
    <p:extLst>
      <p:ext uri="{BB962C8B-B14F-4D97-AF65-F5344CB8AC3E}">
        <p14:creationId xmlns:p14="http://schemas.microsoft.com/office/powerpoint/2010/main" val="1083475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A25A938-017E-4372-82D0-3336989D9589}"/>
              </a:ext>
            </a:extLst>
          </p:cNvPr>
          <p:cNvSpPr>
            <a:spLocks noGrp="1"/>
          </p:cNvSpPr>
          <p:nvPr>
            <p:ph type="ctrTitle"/>
          </p:nvPr>
        </p:nvSpPr>
        <p:spPr/>
        <p:txBody>
          <a:bodyPr>
            <a:normAutofit fontScale="90000"/>
          </a:bodyPr>
          <a:lstStyle/>
          <a:p>
            <a:r>
              <a:rPr lang="nl-NL">
                <a:solidFill>
                  <a:schemeClr val="bg1"/>
                </a:solidFill>
              </a:rPr>
              <a:t>Hoe ziet duurzame consumptie/productie in de bloemenbranche eruit?</a:t>
            </a:r>
          </a:p>
        </p:txBody>
      </p:sp>
    </p:spTree>
    <p:extLst>
      <p:ext uri="{BB962C8B-B14F-4D97-AF65-F5344CB8AC3E}">
        <p14:creationId xmlns:p14="http://schemas.microsoft.com/office/powerpoint/2010/main" val="3347619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1018BD8-7FA7-4830-9330-066E3C7D84AA}"/>
              </a:ext>
            </a:extLst>
          </p:cNvPr>
          <p:cNvSpPr>
            <a:spLocks noGrp="1"/>
          </p:cNvSpPr>
          <p:nvPr>
            <p:ph type="ctrTitle"/>
          </p:nvPr>
        </p:nvSpPr>
        <p:spPr/>
        <p:txBody>
          <a:bodyPr>
            <a:normAutofit fontScale="90000"/>
          </a:bodyPr>
          <a:lstStyle/>
          <a:p>
            <a:r>
              <a:rPr lang="nl-NL">
                <a:solidFill>
                  <a:schemeClr val="bg1"/>
                </a:solidFill>
              </a:rPr>
              <a:t>Hoe gaan jullie rekening houden met duurzame consumptie &amp; productie in de stand?</a:t>
            </a:r>
          </a:p>
        </p:txBody>
      </p:sp>
    </p:spTree>
    <p:extLst>
      <p:ext uri="{BB962C8B-B14F-4D97-AF65-F5344CB8AC3E}">
        <p14:creationId xmlns:p14="http://schemas.microsoft.com/office/powerpoint/2010/main" val="31419861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B344DD0-80C1-4451-AF37-9F34CB842B60}"/>
              </a:ext>
            </a:extLst>
          </p:cNvPr>
          <p:cNvSpPr>
            <a:spLocks noGrp="1"/>
          </p:cNvSpPr>
          <p:nvPr>
            <p:ph type="title"/>
          </p:nvPr>
        </p:nvSpPr>
        <p:spPr/>
        <p:txBody>
          <a:bodyPr>
            <a:normAutofit/>
          </a:bodyPr>
          <a:lstStyle/>
          <a:p>
            <a:pPr algn="ctr"/>
            <a:r>
              <a:rPr lang="nl-NL" dirty="0"/>
              <a:t>Inplannen functioneringsgesprekken</a:t>
            </a:r>
          </a:p>
        </p:txBody>
      </p:sp>
    </p:spTree>
    <p:extLst>
      <p:ext uri="{BB962C8B-B14F-4D97-AF65-F5344CB8AC3E}">
        <p14:creationId xmlns:p14="http://schemas.microsoft.com/office/powerpoint/2010/main" val="34655830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E186A0D-8679-4FFC-87C8-0C4F924AB76F}"/>
              </a:ext>
            </a:extLst>
          </p:cNvPr>
          <p:cNvSpPr>
            <a:spLocks noGrp="1"/>
          </p:cNvSpPr>
          <p:nvPr>
            <p:ph type="ctrTitle"/>
          </p:nvPr>
        </p:nvSpPr>
        <p:spPr/>
        <p:txBody>
          <a:bodyPr/>
          <a:lstStyle/>
          <a:p>
            <a:r>
              <a:rPr lang="nl-NL"/>
              <a:t>Voorbereiden gesprek opdrachtgever</a:t>
            </a:r>
          </a:p>
        </p:txBody>
      </p:sp>
    </p:spTree>
    <p:extLst>
      <p:ext uri="{BB962C8B-B14F-4D97-AF65-F5344CB8AC3E}">
        <p14:creationId xmlns:p14="http://schemas.microsoft.com/office/powerpoint/2010/main" val="3382316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3EAE789-16FC-4D64-BF3F-1DA489EC3FCE}"/>
              </a:ext>
            </a:extLst>
          </p:cNvPr>
          <p:cNvSpPr>
            <a:spLocks noGrp="1"/>
          </p:cNvSpPr>
          <p:nvPr>
            <p:ph type="title"/>
          </p:nvPr>
        </p:nvSpPr>
        <p:spPr/>
        <p:txBody>
          <a:bodyPr/>
          <a:lstStyle/>
          <a:p>
            <a:r>
              <a:rPr lang="nl-NL"/>
              <a:t>Expertreview </a:t>
            </a:r>
          </a:p>
        </p:txBody>
      </p:sp>
      <p:sp>
        <p:nvSpPr>
          <p:cNvPr id="5" name="Tijdelijke aanduiding voor inhoud 4">
            <a:extLst>
              <a:ext uri="{FF2B5EF4-FFF2-40B4-BE49-F238E27FC236}">
                <a16:creationId xmlns:a16="http://schemas.microsoft.com/office/drawing/2014/main" id="{781822BE-3683-4272-9C86-E41F23EA66D6}"/>
              </a:ext>
            </a:extLst>
          </p:cNvPr>
          <p:cNvSpPr>
            <a:spLocks noGrp="1"/>
          </p:cNvSpPr>
          <p:nvPr>
            <p:ph idx="1"/>
          </p:nvPr>
        </p:nvSpPr>
        <p:spPr/>
        <p:txBody>
          <a:bodyPr vert="horz" lIns="91440" tIns="45720" rIns="91440" bIns="45720" rtlCol="0" anchor="t">
            <a:normAutofit/>
          </a:bodyPr>
          <a:lstStyle/>
          <a:p>
            <a:pPr marL="0" indent="0">
              <a:buNone/>
            </a:pPr>
            <a:r>
              <a:rPr lang="nl-NL" dirty="0">
                <a:cs typeface="Calibri"/>
              </a:rPr>
              <a:t>Doel: feedback van begeleiding vóór de presentatie. Doe er je voordeel mee. </a:t>
            </a:r>
            <a:endParaRPr lang="nl-NL" dirty="0"/>
          </a:p>
          <a:p>
            <a:pPr marL="0" indent="0">
              <a:buNone/>
            </a:pPr>
            <a:r>
              <a:rPr lang="nl-NL" dirty="0"/>
              <a:t>Datum:</a:t>
            </a:r>
          </a:p>
          <a:p>
            <a:pPr marL="0" indent="0">
              <a:buNone/>
            </a:pPr>
            <a:r>
              <a:rPr lang="nl-NL" dirty="0"/>
              <a:t>De volgende zaken voorbereiden:</a:t>
            </a:r>
            <a:endParaRPr lang="nl-NL" dirty="0">
              <a:cs typeface="Calibri" panose="020F0502020204030204"/>
            </a:endParaRPr>
          </a:p>
          <a:p>
            <a:r>
              <a:rPr lang="nl-NL" dirty="0"/>
              <a:t>ieder team presenteert het plan</a:t>
            </a:r>
            <a:endParaRPr lang="nl-NL" dirty="0">
              <a:cs typeface="Calibri"/>
            </a:endParaRPr>
          </a:p>
          <a:p>
            <a:r>
              <a:rPr lang="nl-NL" dirty="0">
                <a:cs typeface="Calibri"/>
              </a:rPr>
              <a:t>jullie ontvangen feedback van  </a:t>
            </a:r>
          </a:p>
        </p:txBody>
      </p:sp>
    </p:spTree>
    <p:extLst>
      <p:ext uri="{BB962C8B-B14F-4D97-AF65-F5344CB8AC3E}">
        <p14:creationId xmlns:p14="http://schemas.microsoft.com/office/powerpoint/2010/main" val="35819454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DB5938-B421-4515-94BD-70EE478CE33D}"/>
              </a:ext>
            </a:extLst>
          </p:cNvPr>
          <p:cNvSpPr>
            <a:spLocks noGrp="1"/>
          </p:cNvSpPr>
          <p:nvPr>
            <p:ph type="title"/>
          </p:nvPr>
        </p:nvSpPr>
        <p:spPr/>
        <p:txBody>
          <a:bodyPr/>
          <a:lstStyle/>
          <a:p>
            <a:r>
              <a:rPr lang="nl-NL" dirty="0"/>
              <a:t>Keuzes maken  </a:t>
            </a:r>
          </a:p>
        </p:txBody>
      </p:sp>
      <p:sp>
        <p:nvSpPr>
          <p:cNvPr id="3" name="Tijdelijke aanduiding voor inhoud 2">
            <a:extLst>
              <a:ext uri="{FF2B5EF4-FFF2-40B4-BE49-F238E27FC236}">
                <a16:creationId xmlns:a16="http://schemas.microsoft.com/office/drawing/2014/main" id="{CDEF81D4-1C76-413A-8816-F7D5F201FD94}"/>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nl-NL" dirty="0">
                <a:cs typeface="Calibri"/>
              </a:rPr>
              <a:t>Proces:</a:t>
            </a:r>
            <a:endParaRPr lang="nl-NL" dirty="0"/>
          </a:p>
          <a:p>
            <a:pPr marL="0" indent="0">
              <a:buNone/>
            </a:pPr>
            <a:r>
              <a:rPr lang="nl-NL" dirty="0">
                <a:cs typeface="Calibri"/>
              </a:rPr>
              <a:t>- geef ieder groepslid ruimte om ideeën aan elkaar te presenteren</a:t>
            </a:r>
          </a:p>
          <a:p>
            <a:pPr marL="0" indent="0">
              <a:buNone/>
            </a:pPr>
            <a:r>
              <a:rPr lang="nl-NL" dirty="0">
                <a:cs typeface="Calibri"/>
              </a:rPr>
              <a:t>- Bespreek per idee voor- en nadelen</a:t>
            </a:r>
          </a:p>
          <a:p>
            <a:pPr marL="0" indent="0">
              <a:buNone/>
            </a:pPr>
            <a:r>
              <a:rPr lang="nl-NL" dirty="0">
                <a:cs typeface="Calibri"/>
              </a:rPr>
              <a:t>- Bepaal gezamenlijk wat de beste ideeën zijn</a:t>
            </a:r>
          </a:p>
          <a:p>
            <a:pPr marL="0" indent="0">
              <a:buNone/>
            </a:pPr>
            <a:r>
              <a:rPr lang="nl-NL" dirty="0">
                <a:cs typeface="Calibri"/>
              </a:rPr>
              <a:t>- kom tot groepsontwerpen</a:t>
            </a:r>
          </a:p>
          <a:p>
            <a:pPr marL="0" indent="0">
              <a:buNone/>
            </a:pPr>
            <a:endParaRPr lang="nl-NL" dirty="0">
              <a:cs typeface="Calibri"/>
            </a:endParaRPr>
          </a:p>
          <a:p>
            <a:pPr marL="0" indent="0">
              <a:buNone/>
            </a:pPr>
            <a:r>
              <a:rPr lang="nl-NL" dirty="0">
                <a:cs typeface="Calibri"/>
              </a:rPr>
              <a:t>Belangrijke criteria:</a:t>
            </a:r>
          </a:p>
          <a:p>
            <a:r>
              <a:rPr lang="nl-NL" dirty="0">
                <a:cs typeface="Calibri"/>
              </a:rPr>
              <a:t>Creatief</a:t>
            </a:r>
            <a:endParaRPr lang="nl-NL" dirty="0"/>
          </a:p>
          <a:p>
            <a:r>
              <a:rPr lang="nl-NL" dirty="0">
                <a:cs typeface="Calibri"/>
              </a:rPr>
              <a:t>Passend bij de trend</a:t>
            </a:r>
          </a:p>
          <a:p>
            <a:r>
              <a:rPr lang="nl-NL" dirty="0">
                <a:cs typeface="Calibri"/>
              </a:rPr>
              <a:t>Unaniem enthousiast</a:t>
            </a:r>
          </a:p>
        </p:txBody>
      </p:sp>
    </p:spTree>
    <p:extLst>
      <p:ext uri="{BB962C8B-B14F-4D97-AF65-F5344CB8AC3E}">
        <p14:creationId xmlns:p14="http://schemas.microsoft.com/office/powerpoint/2010/main" val="1682882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32EBA-3B21-4AAC-8407-59A696AA330B}"/>
              </a:ext>
            </a:extLst>
          </p:cNvPr>
          <p:cNvSpPr>
            <a:spLocks noGrp="1"/>
          </p:cNvSpPr>
          <p:nvPr>
            <p:ph type="title"/>
          </p:nvPr>
        </p:nvSpPr>
        <p:spPr>
          <a:xfrm>
            <a:off x="838200" y="117474"/>
            <a:ext cx="10515600" cy="975940"/>
          </a:xfrm>
        </p:spPr>
        <p:txBody>
          <a:bodyPr/>
          <a:lstStyle/>
          <a:p>
            <a:r>
              <a:rPr lang="nl-NL" dirty="0">
                <a:cs typeface="Calibri Light"/>
              </a:rPr>
              <a:t>Opzet/inhoud van het adviesgesprek</a:t>
            </a:r>
            <a:endParaRPr lang="nl-NL" dirty="0"/>
          </a:p>
        </p:txBody>
      </p:sp>
      <p:sp>
        <p:nvSpPr>
          <p:cNvPr id="3" name="Tijdelijke aanduiding voor inhoud 2">
            <a:extLst>
              <a:ext uri="{FF2B5EF4-FFF2-40B4-BE49-F238E27FC236}">
                <a16:creationId xmlns:a16="http://schemas.microsoft.com/office/drawing/2014/main" id="{70809113-4510-40B6-BC8C-CC9B2C13F559}"/>
              </a:ext>
            </a:extLst>
          </p:cNvPr>
          <p:cNvSpPr>
            <a:spLocks noGrp="1"/>
          </p:cNvSpPr>
          <p:nvPr>
            <p:ph idx="1"/>
          </p:nvPr>
        </p:nvSpPr>
        <p:spPr>
          <a:xfrm>
            <a:off x="838200" y="1001124"/>
            <a:ext cx="10515600" cy="4351338"/>
          </a:xfrm>
        </p:spPr>
        <p:txBody>
          <a:bodyPr vert="horz" lIns="91440" tIns="45720" rIns="91440" bIns="45720" rtlCol="0" anchor="t">
            <a:noAutofit/>
          </a:bodyPr>
          <a:lstStyle/>
          <a:p>
            <a:r>
              <a:rPr lang="nl-NL" sz="1050" dirty="0">
                <a:cs typeface="Calibri"/>
              </a:rPr>
              <a:t>Hoe pak je het adviesgesprek idealiter aan?</a:t>
            </a:r>
          </a:p>
          <a:p>
            <a:r>
              <a:rPr lang="nl-NL" sz="1050" dirty="0">
                <a:cs typeface="Calibri"/>
              </a:rPr>
              <a:t>Schetsen tonen</a:t>
            </a:r>
          </a:p>
          <a:p>
            <a:r>
              <a:rPr lang="nl-NL" sz="1050" dirty="0">
                <a:cs typeface="Calibri"/>
              </a:rPr>
              <a:t>Uitleg bij schetsen</a:t>
            </a:r>
          </a:p>
          <a:p>
            <a:r>
              <a:rPr lang="nl-NL" sz="1050" dirty="0">
                <a:cs typeface="Calibri"/>
              </a:rPr>
              <a:t>Inkoop/materialen regelen</a:t>
            </a:r>
          </a:p>
          <a:p>
            <a:r>
              <a:rPr lang="nl-NL" sz="1050" dirty="0">
                <a:cs typeface="Calibri"/>
              </a:rPr>
              <a:t>Jezelf voorstellen</a:t>
            </a:r>
          </a:p>
          <a:p>
            <a:r>
              <a:rPr lang="nl-NL" sz="1050" dirty="0">
                <a:cs typeface="Calibri"/>
              </a:rPr>
              <a:t>Trend uitleggen</a:t>
            </a:r>
          </a:p>
          <a:p>
            <a:r>
              <a:rPr lang="nl-NL" sz="1050" dirty="0">
                <a:cs typeface="Calibri"/>
              </a:rPr>
              <a:t>Moodboard tonen</a:t>
            </a:r>
          </a:p>
          <a:p>
            <a:r>
              <a:rPr lang="nl-NL" sz="1050" dirty="0">
                <a:cs typeface="Calibri"/>
              </a:rPr>
              <a:t>Budget/voorcalculatie</a:t>
            </a:r>
          </a:p>
          <a:p>
            <a:r>
              <a:rPr lang="nl-NL" sz="1050" dirty="0">
                <a:cs typeface="Calibri"/>
              </a:rPr>
              <a:t>Aanvullingen</a:t>
            </a:r>
          </a:p>
          <a:p>
            <a:r>
              <a:rPr lang="nl-NL" sz="1050" dirty="0">
                <a:cs typeface="Calibri"/>
              </a:rPr>
              <a:t>Maquette tonen</a:t>
            </a:r>
          </a:p>
          <a:p>
            <a:r>
              <a:rPr lang="nl-NL" sz="1050" dirty="0" err="1">
                <a:cs typeface="Calibri"/>
              </a:rPr>
              <a:t>Powerpoint</a:t>
            </a:r>
            <a:r>
              <a:rPr lang="nl-NL" sz="1050" dirty="0">
                <a:cs typeface="Calibri"/>
              </a:rPr>
              <a:t>/structuur</a:t>
            </a:r>
          </a:p>
          <a:p>
            <a:r>
              <a:rPr lang="nl-NL" sz="1050" dirty="0">
                <a:cs typeface="Calibri"/>
              </a:rPr>
              <a:t>Onderbouwing waarom</a:t>
            </a:r>
          </a:p>
          <a:p>
            <a:r>
              <a:rPr lang="nl-NL" sz="1050" dirty="0">
                <a:cs typeface="Calibri"/>
              </a:rPr>
              <a:t>Overtuigend overkomen</a:t>
            </a:r>
          </a:p>
          <a:p>
            <a:r>
              <a:rPr lang="nl-NL" sz="1050" dirty="0">
                <a:cs typeface="Calibri"/>
              </a:rPr>
              <a:t>Arbo en veiligheid</a:t>
            </a:r>
          </a:p>
          <a:p>
            <a:r>
              <a:rPr lang="nl-NL" sz="1050" dirty="0">
                <a:cs typeface="Calibri"/>
              </a:rPr>
              <a:t>Gedachten bij trend</a:t>
            </a:r>
          </a:p>
          <a:p>
            <a:r>
              <a:rPr lang="nl-NL" sz="1050" dirty="0">
                <a:cs typeface="Calibri"/>
              </a:rPr>
              <a:t>Proces </a:t>
            </a:r>
          </a:p>
          <a:p>
            <a:r>
              <a:rPr lang="nl-NL" sz="1050" dirty="0">
                <a:cs typeface="Calibri"/>
              </a:rPr>
              <a:t>Materiaalkeuze</a:t>
            </a:r>
          </a:p>
          <a:p>
            <a:r>
              <a:rPr lang="nl-NL" sz="1050" dirty="0">
                <a:cs typeface="Calibri"/>
              </a:rPr>
              <a:t>Maten </a:t>
            </a:r>
          </a:p>
          <a:p>
            <a:r>
              <a:rPr lang="nl-NL" sz="1050" dirty="0">
                <a:cs typeface="Calibri"/>
              </a:rPr>
              <a:t>Rolverdeling en weten wie wat zegt</a:t>
            </a:r>
          </a:p>
          <a:p>
            <a:r>
              <a:rPr lang="nl-NL" sz="1050" dirty="0">
                <a:cs typeface="Calibri"/>
              </a:rPr>
              <a:t>Rode draad</a:t>
            </a:r>
          </a:p>
        </p:txBody>
      </p:sp>
    </p:spTree>
    <p:extLst>
      <p:ext uri="{BB962C8B-B14F-4D97-AF65-F5344CB8AC3E}">
        <p14:creationId xmlns:p14="http://schemas.microsoft.com/office/powerpoint/2010/main" val="3330819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40042D-771F-45E8-B02E-244B1EF0C2B5}"/>
              </a:ext>
            </a:extLst>
          </p:cNvPr>
          <p:cNvSpPr>
            <a:spLocks noGrp="1"/>
          </p:cNvSpPr>
          <p:nvPr>
            <p:ph type="title"/>
          </p:nvPr>
        </p:nvSpPr>
        <p:spPr/>
        <p:txBody>
          <a:bodyPr/>
          <a:lstStyle/>
          <a:p>
            <a:r>
              <a:rPr lang="nl-NL"/>
              <a:t>Onderbouwen/verhaal opdrachtgever</a:t>
            </a:r>
          </a:p>
        </p:txBody>
      </p:sp>
      <p:sp>
        <p:nvSpPr>
          <p:cNvPr id="3" name="Tijdelijke aanduiding voor inhoud 2">
            <a:extLst>
              <a:ext uri="{FF2B5EF4-FFF2-40B4-BE49-F238E27FC236}">
                <a16:creationId xmlns:a16="http://schemas.microsoft.com/office/drawing/2014/main" id="{6E5732D8-F014-4355-90F0-7E512C6FB43F}"/>
              </a:ext>
            </a:extLst>
          </p:cNvPr>
          <p:cNvSpPr>
            <a:spLocks noGrp="1"/>
          </p:cNvSpPr>
          <p:nvPr>
            <p:ph idx="1"/>
          </p:nvPr>
        </p:nvSpPr>
        <p:spPr/>
        <p:txBody>
          <a:bodyPr vert="horz" lIns="91440" tIns="45720" rIns="91440" bIns="45720" rtlCol="0" anchor="t">
            <a:normAutofit/>
          </a:bodyPr>
          <a:lstStyle/>
          <a:p>
            <a:r>
              <a:rPr lang="nl-NL">
                <a:cs typeface="Calibri"/>
              </a:rPr>
              <a:t>Relatie met wensen opdrachtgever</a:t>
            </a:r>
          </a:p>
          <a:p>
            <a:r>
              <a:rPr lang="nl-NL">
                <a:cs typeface="Calibri"/>
              </a:rPr>
              <a:t>Relatie met de trend</a:t>
            </a:r>
          </a:p>
          <a:p>
            <a:r>
              <a:rPr lang="nl-NL">
                <a:cs typeface="Calibri"/>
              </a:rPr>
              <a:t>Relatie met duurzaamheid</a:t>
            </a:r>
          </a:p>
          <a:p>
            <a:r>
              <a:rPr lang="nl-NL">
                <a:cs typeface="Calibri"/>
              </a:rPr>
              <a:t>Verwoorden en verbeelden van het proces</a:t>
            </a:r>
          </a:p>
          <a:p>
            <a:r>
              <a:rPr lang="nl-NL">
                <a:cs typeface="Calibri"/>
              </a:rPr>
              <a:t>Inschatting van de kosten (realistisch)</a:t>
            </a:r>
          </a:p>
          <a:p>
            <a:r>
              <a:rPr lang="nl-NL">
                <a:cs typeface="Calibri"/>
              </a:rPr>
              <a:t>Rol en plaats bloemwerk</a:t>
            </a:r>
          </a:p>
          <a:p>
            <a:pPr marL="0" indent="0">
              <a:buNone/>
            </a:pPr>
            <a:endParaRPr lang="nl-NL">
              <a:cs typeface="Calibri"/>
            </a:endParaRPr>
          </a:p>
        </p:txBody>
      </p:sp>
    </p:spTree>
    <p:extLst>
      <p:ext uri="{BB962C8B-B14F-4D97-AF65-F5344CB8AC3E}">
        <p14:creationId xmlns:p14="http://schemas.microsoft.com/office/powerpoint/2010/main" val="1566589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DB289"/>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4ECDD4E-7B38-C6E4-5BE1-F3D0C4716A58}"/>
              </a:ext>
            </a:extLst>
          </p:cNvPr>
          <p:cNvSpPr txBox="1"/>
          <p:nvPr/>
        </p:nvSpPr>
        <p:spPr>
          <a:xfrm>
            <a:off x="1755648" y="2690336"/>
            <a:ext cx="5293629" cy="1477328"/>
          </a:xfrm>
          <a:prstGeom prst="rect">
            <a:avLst/>
          </a:prstGeom>
          <a:noFill/>
        </p:spPr>
        <p:txBody>
          <a:bodyPr wrap="none" rtlCol="0">
            <a:spAutoFit/>
          </a:bodyPr>
          <a:lstStyle/>
          <a:p>
            <a:r>
              <a:rPr lang="nl-NL" b="1" dirty="0"/>
              <a:t>Leervragen:</a:t>
            </a:r>
            <a:endParaRPr lang="nl-NL" dirty="0"/>
          </a:p>
          <a:p>
            <a:pPr lvl="0"/>
            <a:r>
              <a:rPr lang="nl-NL" dirty="0"/>
              <a:t>Hoe laat jij je eigen stijl als bloemstylist zien?</a:t>
            </a:r>
          </a:p>
          <a:p>
            <a:pPr lvl="0"/>
            <a:r>
              <a:rPr lang="nl-NL" dirty="0"/>
              <a:t>Hoe werk je planmatig?</a:t>
            </a:r>
          </a:p>
          <a:p>
            <a:pPr lvl="0"/>
            <a:r>
              <a:rPr lang="nl-NL" dirty="0"/>
              <a:t>Hoe kun je een zo duurzaam mogelijke stand bouwen?</a:t>
            </a:r>
          </a:p>
          <a:p>
            <a:endParaRPr lang="nl-NL" dirty="0"/>
          </a:p>
        </p:txBody>
      </p:sp>
    </p:spTree>
    <p:extLst>
      <p:ext uri="{BB962C8B-B14F-4D97-AF65-F5344CB8AC3E}">
        <p14:creationId xmlns:p14="http://schemas.microsoft.com/office/powerpoint/2010/main" val="2705344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1A7515-7438-42F3-AB8B-08262E271CCA}"/>
              </a:ext>
            </a:extLst>
          </p:cNvPr>
          <p:cNvSpPr>
            <a:spLocks noGrp="1"/>
          </p:cNvSpPr>
          <p:nvPr>
            <p:ph type="title"/>
          </p:nvPr>
        </p:nvSpPr>
        <p:spPr/>
        <p:txBody>
          <a:bodyPr/>
          <a:lstStyle/>
          <a:p>
            <a:r>
              <a:rPr lang="nl-NL"/>
              <a:t>Planning m.b.t. presentatie opdrachtgever</a:t>
            </a:r>
          </a:p>
        </p:txBody>
      </p:sp>
      <p:sp>
        <p:nvSpPr>
          <p:cNvPr id="3" name="Tijdelijke aanduiding voor inhoud 2">
            <a:extLst>
              <a:ext uri="{FF2B5EF4-FFF2-40B4-BE49-F238E27FC236}">
                <a16:creationId xmlns:a16="http://schemas.microsoft.com/office/drawing/2014/main" id="{21E0E07C-68FF-4A68-908C-E57542FD973E}"/>
              </a:ext>
            </a:extLst>
          </p:cNvPr>
          <p:cNvSpPr>
            <a:spLocks noGrp="1"/>
          </p:cNvSpPr>
          <p:nvPr>
            <p:ph idx="1"/>
          </p:nvPr>
        </p:nvSpPr>
        <p:spPr/>
        <p:txBody>
          <a:bodyPr>
            <a:normAutofit/>
          </a:bodyPr>
          <a:lstStyle/>
          <a:p>
            <a:pPr marL="0" indent="0">
              <a:buNone/>
            </a:pPr>
            <a:r>
              <a:rPr lang="nl-NL" dirty="0"/>
              <a:t>Week … werken aan alles m.b.t. overdracht aan ideeën aan opdrachtgever </a:t>
            </a:r>
          </a:p>
          <a:p>
            <a:pPr marL="0" indent="0">
              <a:buNone/>
            </a:pPr>
            <a:endParaRPr lang="nl-NL" dirty="0"/>
          </a:p>
          <a:p>
            <a:pPr lvl="1"/>
            <a:endParaRPr lang="nl-NL" dirty="0"/>
          </a:p>
          <a:p>
            <a:pPr lvl="1"/>
            <a:endParaRPr lang="nl-NL" dirty="0"/>
          </a:p>
          <a:p>
            <a:pPr lvl="1"/>
            <a:endParaRPr lang="nl-NL" dirty="0"/>
          </a:p>
          <a:p>
            <a:endParaRPr lang="nl-NL" dirty="0"/>
          </a:p>
        </p:txBody>
      </p:sp>
    </p:spTree>
    <p:extLst>
      <p:ext uri="{BB962C8B-B14F-4D97-AF65-F5344CB8AC3E}">
        <p14:creationId xmlns:p14="http://schemas.microsoft.com/office/powerpoint/2010/main" val="4037493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42249-0EC4-4866-B6AF-1EC6B9EA4BD4}"/>
              </a:ext>
            </a:extLst>
          </p:cNvPr>
          <p:cNvSpPr>
            <a:spLocks noGrp="1"/>
          </p:cNvSpPr>
          <p:nvPr>
            <p:ph type="title"/>
          </p:nvPr>
        </p:nvSpPr>
        <p:spPr/>
        <p:txBody>
          <a:bodyPr/>
          <a:lstStyle/>
          <a:p>
            <a:r>
              <a:rPr lang="nl-NL"/>
              <a:t>Uitvoeringsvoorbereiding </a:t>
            </a:r>
          </a:p>
        </p:txBody>
      </p:sp>
      <p:sp>
        <p:nvSpPr>
          <p:cNvPr id="3" name="Tijdelijke aanduiding voor inhoud 2">
            <a:extLst>
              <a:ext uri="{FF2B5EF4-FFF2-40B4-BE49-F238E27FC236}">
                <a16:creationId xmlns:a16="http://schemas.microsoft.com/office/drawing/2014/main" id="{FC1AA175-61CD-47F7-ADC3-8F9996B5C5D2}"/>
              </a:ext>
            </a:extLst>
          </p:cNvPr>
          <p:cNvSpPr>
            <a:spLocks noGrp="1"/>
          </p:cNvSpPr>
          <p:nvPr>
            <p:ph idx="1"/>
          </p:nvPr>
        </p:nvSpPr>
        <p:spPr/>
        <p:txBody>
          <a:bodyPr/>
          <a:lstStyle/>
          <a:p>
            <a:r>
              <a:rPr lang="nl-NL"/>
              <a:t>Definitief ontwerp</a:t>
            </a:r>
          </a:p>
          <a:p>
            <a:r>
              <a:rPr lang="nl-NL"/>
              <a:t>Uitvoeringsplanning</a:t>
            </a:r>
          </a:p>
          <a:p>
            <a:r>
              <a:rPr lang="nl-NL"/>
              <a:t>Voorcalculatie/inkooplijst/leveranciers</a:t>
            </a:r>
          </a:p>
        </p:txBody>
      </p:sp>
    </p:spTree>
    <p:extLst>
      <p:ext uri="{BB962C8B-B14F-4D97-AF65-F5344CB8AC3E}">
        <p14:creationId xmlns:p14="http://schemas.microsoft.com/office/powerpoint/2010/main" val="3821288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BE57BA-FD1E-4929-AE79-ADA8F5DCE55B}"/>
              </a:ext>
            </a:extLst>
          </p:cNvPr>
          <p:cNvSpPr>
            <a:spLocks noGrp="1"/>
          </p:cNvSpPr>
          <p:nvPr>
            <p:ph type="ctrTitle"/>
          </p:nvPr>
        </p:nvSpPr>
        <p:spPr/>
        <p:txBody>
          <a:bodyPr/>
          <a:lstStyle/>
          <a:p>
            <a:r>
              <a:rPr lang="nl-NL">
                <a:cs typeface="Calibri Light"/>
              </a:rPr>
              <a:t>Koopt in en beheert voorraad</a:t>
            </a:r>
            <a:endParaRPr lang="nl-NL"/>
          </a:p>
        </p:txBody>
      </p:sp>
    </p:spTree>
    <p:extLst>
      <p:ext uri="{BB962C8B-B14F-4D97-AF65-F5344CB8AC3E}">
        <p14:creationId xmlns:p14="http://schemas.microsoft.com/office/powerpoint/2010/main" val="19939704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23646-E2DC-4655-B842-AFE04DD38087}"/>
              </a:ext>
            </a:extLst>
          </p:cNvPr>
          <p:cNvSpPr>
            <a:spLocks noGrp="1"/>
          </p:cNvSpPr>
          <p:nvPr>
            <p:ph type="title"/>
          </p:nvPr>
        </p:nvSpPr>
        <p:spPr/>
        <p:txBody>
          <a:bodyPr/>
          <a:lstStyle/>
          <a:p>
            <a:r>
              <a:rPr lang="nl-NL">
                <a:cs typeface="Calibri Light"/>
              </a:rPr>
              <a:t>Voorcalculatie</a:t>
            </a:r>
            <a:endParaRPr lang="nl-NL"/>
          </a:p>
        </p:txBody>
      </p:sp>
      <p:sp>
        <p:nvSpPr>
          <p:cNvPr id="3" name="Tijdelijke aanduiding voor inhoud 2">
            <a:extLst>
              <a:ext uri="{FF2B5EF4-FFF2-40B4-BE49-F238E27FC236}">
                <a16:creationId xmlns:a16="http://schemas.microsoft.com/office/drawing/2014/main" id="{439B75BC-2B26-470B-B8CA-F461FE470008}"/>
              </a:ext>
            </a:extLst>
          </p:cNvPr>
          <p:cNvSpPr>
            <a:spLocks noGrp="1"/>
          </p:cNvSpPr>
          <p:nvPr>
            <p:ph idx="1"/>
          </p:nvPr>
        </p:nvSpPr>
        <p:spPr/>
        <p:txBody>
          <a:bodyPr vert="horz" lIns="91440" tIns="45720" rIns="91440" bIns="45720" rtlCol="0" anchor="t">
            <a:normAutofit/>
          </a:bodyPr>
          <a:lstStyle/>
          <a:p>
            <a:r>
              <a:rPr lang="nl-NL">
                <a:cs typeface="Calibri"/>
              </a:rPr>
              <a:t>Een schatting van alle kosten/kostenposten.</a:t>
            </a:r>
          </a:p>
          <a:p>
            <a:r>
              <a:rPr lang="nl-NL">
                <a:cs typeface="Calibri"/>
              </a:rPr>
              <a:t>Het onderzoeken van de inkoopkanalen.</a:t>
            </a:r>
          </a:p>
          <a:p>
            <a:r>
              <a:rPr lang="nl-NL">
                <a:cs typeface="Calibri"/>
              </a:rPr>
              <a:t>Ruim altijd een post onvoorzien in. </a:t>
            </a:r>
          </a:p>
          <a:p>
            <a:endParaRPr lang="nl-NL">
              <a:cs typeface="Calibri"/>
            </a:endParaRPr>
          </a:p>
        </p:txBody>
      </p:sp>
    </p:spTree>
    <p:extLst>
      <p:ext uri="{BB962C8B-B14F-4D97-AF65-F5344CB8AC3E}">
        <p14:creationId xmlns:p14="http://schemas.microsoft.com/office/powerpoint/2010/main" val="26252275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0A7235-E678-48B1-8E6F-E4AD97A6BD72}"/>
              </a:ext>
            </a:extLst>
          </p:cNvPr>
          <p:cNvSpPr>
            <a:spLocks noGrp="1"/>
          </p:cNvSpPr>
          <p:nvPr>
            <p:ph type="title"/>
          </p:nvPr>
        </p:nvSpPr>
        <p:spPr/>
        <p:txBody>
          <a:bodyPr/>
          <a:lstStyle/>
          <a:p>
            <a:r>
              <a:rPr lang="nl-NL" b="1">
                <a:latin typeface="Calibri"/>
                <a:cs typeface="Calibri"/>
              </a:rPr>
              <a:t>Koopt in en beheert de voorraad</a:t>
            </a:r>
            <a:endParaRPr lang="nl-NL"/>
          </a:p>
        </p:txBody>
      </p:sp>
      <p:sp>
        <p:nvSpPr>
          <p:cNvPr id="3" name="Tijdelijke aanduiding voor inhoud 2">
            <a:extLst>
              <a:ext uri="{FF2B5EF4-FFF2-40B4-BE49-F238E27FC236}">
                <a16:creationId xmlns:a16="http://schemas.microsoft.com/office/drawing/2014/main" id="{16DE8E17-3574-4E57-B57A-5C2AADA3FCF3}"/>
              </a:ext>
            </a:extLst>
          </p:cNvPr>
          <p:cNvSpPr>
            <a:spLocks noGrp="1"/>
          </p:cNvSpPr>
          <p:nvPr>
            <p:ph idx="1"/>
          </p:nvPr>
        </p:nvSpPr>
        <p:spPr/>
        <p:txBody>
          <a:bodyPr vert="horz" lIns="91440" tIns="45720" rIns="91440" bIns="45720" rtlCol="0" anchor="t">
            <a:normAutofit fontScale="85000" lnSpcReduction="20000"/>
          </a:bodyPr>
          <a:lstStyle/>
          <a:p>
            <a:pPr marL="0" indent="0">
              <a:buNone/>
            </a:pPr>
            <a:endParaRPr lang="nl-NL" b="1">
              <a:ea typeface="+mn-lt"/>
              <a:cs typeface="+mn-lt"/>
            </a:endParaRPr>
          </a:p>
          <a:p>
            <a:r>
              <a:rPr lang="nl-NL">
                <a:ea typeface="+mn-lt"/>
                <a:cs typeface="+mn-lt"/>
              </a:rPr>
              <a:t>Je werkt volgens instructies en bedrijfsprocedures.</a:t>
            </a:r>
          </a:p>
          <a:p>
            <a:r>
              <a:rPr lang="nl-NL">
                <a:ea typeface="+mn-lt"/>
                <a:cs typeface="+mn-lt"/>
              </a:rPr>
              <a:t>Je overlegt met je leidinggevende over de inkoop.</a:t>
            </a:r>
          </a:p>
          <a:p>
            <a:r>
              <a:rPr lang="nl-NL">
                <a:ea typeface="+mn-lt"/>
                <a:cs typeface="+mn-lt"/>
              </a:rPr>
              <a:t>Je stelt tijdig vast welke producten er in welke hoeveelheid nodig zijn en koopt deze tijdig in.</a:t>
            </a:r>
          </a:p>
          <a:p>
            <a:r>
              <a:rPr lang="nl-NL">
                <a:ea typeface="+mn-lt"/>
                <a:cs typeface="+mn-lt"/>
              </a:rPr>
              <a:t>Kent de markt en de spelers daarin.</a:t>
            </a:r>
          </a:p>
          <a:p>
            <a:r>
              <a:rPr lang="nl-NL">
                <a:ea typeface="+mn-lt"/>
                <a:cs typeface="+mn-lt"/>
              </a:rPr>
              <a:t>Je pikt signalen op van klanten over de behoefte en verwachtingen over het assortiment.</a:t>
            </a:r>
          </a:p>
          <a:p>
            <a:r>
              <a:rPr lang="nl-NL">
                <a:ea typeface="+mn-lt"/>
                <a:cs typeface="+mn-lt"/>
              </a:rPr>
              <a:t>Je zorgt voor de registratie van de voorraad en binnengekomen producten.</a:t>
            </a:r>
          </a:p>
          <a:p>
            <a:r>
              <a:rPr lang="nl-NL">
                <a:ea typeface="+mn-lt"/>
                <a:cs typeface="+mn-lt"/>
              </a:rPr>
              <a:t>Je toont inzicht in de kwaliteit van de producten.</a:t>
            </a:r>
          </a:p>
          <a:p>
            <a:r>
              <a:rPr lang="nl-NL">
                <a:ea typeface="+mn-lt"/>
                <a:cs typeface="+mn-lt"/>
              </a:rPr>
              <a:t>Je hebt kennis van producten en assortiment (naam en kenmerken van de producten)</a:t>
            </a:r>
          </a:p>
          <a:p>
            <a:endParaRPr lang="nl-NL">
              <a:cs typeface="Calibri"/>
            </a:endParaRPr>
          </a:p>
        </p:txBody>
      </p:sp>
    </p:spTree>
    <p:extLst>
      <p:ext uri="{BB962C8B-B14F-4D97-AF65-F5344CB8AC3E}">
        <p14:creationId xmlns:p14="http://schemas.microsoft.com/office/powerpoint/2010/main" val="7980213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D453123-60C6-4649-956D-DCE63408605F}"/>
              </a:ext>
            </a:extLst>
          </p:cNvPr>
          <p:cNvSpPr>
            <a:spLocks noGrp="1"/>
          </p:cNvSpPr>
          <p:nvPr>
            <p:ph type="ctrTitle"/>
          </p:nvPr>
        </p:nvSpPr>
        <p:spPr/>
        <p:txBody>
          <a:bodyPr/>
          <a:lstStyle/>
          <a:p>
            <a:r>
              <a:rPr lang="nl-NL"/>
              <a:t>Budget per groep</a:t>
            </a:r>
          </a:p>
        </p:txBody>
      </p:sp>
      <p:sp>
        <p:nvSpPr>
          <p:cNvPr id="5" name="Ondertitel 4">
            <a:extLst>
              <a:ext uri="{FF2B5EF4-FFF2-40B4-BE49-F238E27FC236}">
                <a16:creationId xmlns:a16="http://schemas.microsoft.com/office/drawing/2014/main" id="{1CA270D8-0397-47E7-A0C4-77307E37A4E3}"/>
              </a:ext>
            </a:extLst>
          </p:cNvPr>
          <p:cNvSpPr>
            <a:spLocks noGrp="1"/>
          </p:cNvSpPr>
          <p:nvPr>
            <p:ph type="subTitle" idx="1"/>
          </p:nvPr>
        </p:nvSpPr>
        <p:spPr/>
        <p:txBody>
          <a:bodyPr/>
          <a:lstStyle/>
          <a:p>
            <a:r>
              <a:rPr lang="nl-NL"/>
              <a:t>Verantwoordelijke</a:t>
            </a:r>
          </a:p>
          <a:p>
            <a:r>
              <a:rPr lang="nl-NL"/>
              <a:t>Hoe verantwoorden?</a:t>
            </a:r>
          </a:p>
          <a:p>
            <a:r>
              <a:rPr lang="nl-NL"/>
              <a:t>Overeenkomst/contract</a:t>
            </a:r>
          </a:p>
        </p:txBody>
      </p:sp>
    </p:spTree>
    <p:extLst>
      <p:ext uri="{BB962C8B-B14F-4D97-AF65-F5344CB8AC3E}">
        <p14:creationId xmlns:p14="http://schemas.microsoft.com/office/powerpoint/2010/main" val="8932613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72AB5-4975-4D8F-95C9-5E6637C043F7}"/>
              </a:ext>
            </a:extLst>
          </p:cNvPr>
          <p:cNvSpPr>
            <a:spLocks noGrp="1"/>
          </p:cNvSpPr>
          <p:nvPr>
            <p:ph type="title"/>
          </p:nvPr>
        </p:nvSpPr>
        <p:spPr/>
        <p:txBody>
          <a:bodyPr/>
          <a:lstStyle/>
          <a:p>
            <a:r>
              <a:rPr lang="nl-NL">
                <a:cs typeface="Calibri Light"/>
              </a:rPr>
              <a:t>Kaders/eisen rondom budget</a:t>
            </a:r>
            <a:endParaRPr lang="nl-NL"/>
          </a:p>
        </p:txBody>
      </p:sp>
      <p:sp>
        <p:nvSpPr>
          <p:cNvPr id="3" name="Tijdelijke aanduiding voor inhoud 2">
            <a:extLst>
              <a:ext uri="{FF2B5EF4-FFF2-40B4-BE49-F238E27FC236}">
                <a16:creationId xmlns:a16="http://schemas.microsoft.com/office/drawing/2014/main" id="{2B62CD17-F8A5-4434-A471-862C50A4381A}"/>
              </a:ext>
            </a:extLst>
          </p:cNvPr>
          <p:cNvSpPr>
            <a:spLocks noGrp="1"/>
          </p:cNvSpPr>
          <p:nvPr>
            <p:ph idx="1"/>
          </p:nvPr>
        </p:nvSpPr>
        <p:spPr/>
        <p:txBody>
          <a:bodyPr vert="horz" lIns="91440" tIns="45720" rIns="91440" bIns="45720" rtlCol="0" anchor="t">
            <a:normAutofit/>
          </a:bodyPr>
          <a:lstStyle/>
          <a:p>
            <a:pPr marL="0" indent="0">
              <a:buNone/>
            </a:pPr>
            <a:r>
              <a:rPr lang="nl-NL">
                <a:cs typeface="Calibri"/>
              </a:rPr>
              <a:t>Toegekend budget: 125 euro per team</a:t>
            </a:r>
            <a:endParaRPr lang="nl-NL"/>
          </a:p>
          <a:p>
            <a:endParaRPr lang="nl-NL">
              <a:cs typeface="Calibri"/>
            </a:endParaRPr>
          </a:p>
          <a:p>
            <a:r>
              <a:rPr lang="nl-NL">
                <a:cs typeface="Calibri"/>
              </a:rPr>
              <a:t>Vanuit ieder team is er 1 verantwoordelijke</a:t>
            </a:r>
          </a:p>
          <a:p>
            <a:r>
              <a:rPr lang="nl-NL">
                <a:ea typeface="+mn-lt"/>
                <a:cs typeface="+mn-lt"/>
              </a:rPr>
              <a:t>Budget wordt uitgekeerd aan verantwoordelijke door TEU</a:t>
            </a:r>
            <a:endParaRPr lang="nl-NL">
              <a:cs typeface="Calibri"/>
            </a:endParaRPr>
          </a:p>
          <a:p>
            <a:r>
              <a:rPr lang="nl-NL">
                <a:cs typeface="Calibri"/>
              </a:rPr>
              <a:t>Het gehele team tekent voor ontvangst en verantwoording budget</a:t>
            </a:r>
          </a:p>
          <a:p>
            <a:r>
              <a:rPr lang="nl-NL">
                <a:cs typeface="Calibri"/>
              </a:rPr>
              <a:t>Alle aankopen worden volledig met bonnen verantwoord</a:t>
            </a:r>
          </a:p>
          <a:p>
            <a:r>
              <a:rPr lang="nl-NL">
                <a:cs typeface="Calibri"/>
              </a:rPr>
              <a:t>De uitgaven worden in een vaststaand </a:t>
            </a:r>
            <a:r>
              <a:rPr lang="nl-NL" err="1">
                <a:cs typeface="Calibri"/>
              </a:rPr>
              <a:t>Excell</a:t>
            </a:r>
            <a:r>
              <a:rPr lang="nl-NL">
                <a:cs typeface="Calibri"/>
              </a:rPr>
              <a:t>-bestand op een rij gezet</a:t>
            </a:r>
          </a:p>
          <a:p>
            <a:endParaRPr lang="nl-NL">
              <a:cs typeface="Calibri"/>
            </a:endParaRPr>
          </a:p>
          <a:p>
            <a:endParaRPr lang="nl-NL">
              <a:cs typeface="Calibri"/>
            </a:endParaRPr>
          </a:p>
        </p:txBody>
      </p:sp>
    </p:spTree>
    <p:extLst>
      <p:ext uri="{BB962C8B-B14F-4D97-AF65-F5344CB8AC3E}">
        <p14:creationId xmlns:p14="http://schemas.microsoft.com/office/powerpoint/2010/main" val="14880241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descr="Afbeelding met tekst&#10;&#10;Automatisch gegenereerde beschrijving">
            <a:extLst>
              <a:ext uri="{FF2B5EF4-FFF2-40B4-BE49-F238E27FC236}">
                <a16:creationId xmlns:a16="http://schemas.microsoft.com/office/drawing/2014/main" id="{2AF71C8F-D1DA-40AD-A2D6-EBCCB5CC1C7B}"/>
              </a:ext>
            </a:extLst>
          </p:cNvPr>
          <p:cNvPicPr>
            <a:picLocks noGrp="1" noChangeAspect="1"/>
          </p:cNvPicPr>
          <p:nvPr>
            <p:ph idx="1"/>
          </p:nvPr>
        </p:nvPicPr>
        <p:blipFill>
          <a:blip r:embed="rId2"/>
          <a:stretch>
            <a:fillRect/>
          </a:stretch>
        </p:blipFill>
        <p:spPr>
          <a:xfrm>
            <a:off x="3634079" y="4574"/>
            <a:ext cx="5401705" cy="7128117"/>
          </a:xfrm>
        </p:spPr>
      </p:pic>
    </p:spTree>
    <p:extLst>
      <p:ext uri="{BB962C8B-B14F-4D97-AF65-F5344CB8AC3E}">
        <p14:creationId xmlns:p14="http://schemas.microsoft.com/office/powerpoint/2010/main" val="4273206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DA4D8C-061E-4DD7-B955-1FBFB7C2A3ED}"/>
              </a:ext>
            </a:extLst>
          </p:cNvPr>
          <p:cNvSpPr>
            <a:spLocks noGrp="1"/>
          </p:cNvSpPr>
          <p:nvPr>
            <p:ph type="title"/>
          </p:nvPr>
        </p:nvSpPr>
        <p:spPr>
          <a:xfrm>
            <a:off x="838200" y="274718"/>
            <a:ext cx="5814448" cy="395665"/>
          </a:xfrm>
        </p:spPr>
        <p:txBody>
          <a:bodyPr>
            <a:normAutofit fontScale="90000"/>
          </a:bodyPr>
          <a:lstStyle/>
          <a:p>
            <a:r>
              <a:rPr lang="nl-NL">
                <a:cs typeface="Calibri Light"/>
              </a:rPr>
              <a:t>Verantwoording in </a:t>
            </a:r>
            <a:r>
              <a:rPr lang="nl-NL" err="1">
                <a:cs typeface="Calibri Light"/>
              </a:rPr>
              <a:t>Excell</a:t>
            </a:r>
            <a:endParaRPr lang="nl-NL" err="1"/>
          </a:p>
        </p:txBody>
      </p:sp>
      <p:pic>
        <p:nvPicPr>
          <p:cNvPr id="4" name="Afbeelding 4" descr="Afbeelding met tekst&#10;&#10;Automatisch gegenereerde beschrijving">
            <a:extLst>
              <a:ext uri="{FF2B5EF4-FFF2-40B4-BE49-F238E27FC236}">
                <a16:creationId xmlns:a16="http://schemas.microsoft.com/office/drawing/2014/main" id="{4D959B6A-CFB9-42EF-8404-22F09B2CFA8B}"/>
              </a:ext>
            </a:extLst>
          </p:cNvPr>
          <p:cNvPicPr>
            <a:picLocks noGrp="1" noChangeAspect="1"/>
          </p:cNvPicPr>
          <p:nvPr>
            <p:ph idx="1"/>
          </p:nvPr>
        </p:nvPicPr>
        <p:blipFill>
          <a:blip r:embed="rId2"/>
          <a:stretch>
            <a:fillRect/>
          </a:stretch>
        </p:blipFill>
        <p:spPr>
          <a:xfrm>
            <a:off x="-1291" y="1504189"/>
            <a:ext cx="12452887" cy="4813396"/>
          </a:xfrm>
        </p:spPr>
      </p:pic>
    </p:spTree>
    <p:extLst>
      <p:ext uri="{BB962C8B-B14F-4D97-AF65-F5344CB8AC3E}">
        <p14:creationId xmlns:p14="http://schemas.microsoft.com/office/powerpoint/2010/main" val="34927813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B059F-4E4C-4342-A367-C05CC1EF9125}"/>
              </a:ext>
            </a:extLst>
          </p:cNvPr>
          <p:cNvSpPr>
            <a:spLocks noGrp="1"/>
          </p:cNvSpPr>
          <p:nvPr>
            <p:ph type="ctrTitle"/>
          </p:nvPr>
        </p:nvSpPr>
        <p:spPr/>
        <p:txBody>
          <a:bodyPr/>
          <a:lstStyle/>
          <a:p>
            <a:r>
              <a:rPr lang="nl-NL" dirty="0">
                <a:cs typeface="Calibri Light"/>
              </a:rPr>
              <a:t>Uitvoeringsvoorbereiding</a:t>
            </a:r>
            <a:endParaRPr lang="nl-NL" dirty="0"/>
          </a:p>
        </p:txBody>
      </p:sp>
    </p:spTree>
    <p:extLst>
      <p:ext uri="{BB962C8B-B14F-4D97-AF65-F5344CB8AC3E}">
        <p14:creationId xmlns:p14="http://schemas.microsoft.com/office/powerpoint/2010/main" val="71079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FB5A313-71E9-3ADE-1C83-BB5A9165A3B1}"/>
              </a:ext>
            </a:extLst>
          </p:cNvPr>
          <p:cNvSpPr txBox="1"/>
          <p:nvPr/>
        </p:nvSpPr>
        <p:spPr>
          <a:xfrm>
            <a:off x="768097" y="987552"/>
            <a:ext cx="10716768" cy="5632311"/>
          </a:xfrm>
          <a:prstGeom prst="rect">
            <a:avLst/>
          </a:prstGeom>
          <a:noFill/>
        </p:spPr>
        <p:txBody>
          <a:bodyPr wrap="square" rtlCol="0">
            <a:spAutoFit/>
          </a:bodyPr>
          <a:lstStyle/>
          <a:p>
            <a:r>
              <a:rPr lang="nl-NL" b="1" dirty="0"/>
              <a:t>Opdracht :</a:t>
            </a:r>
            <a:endParaRPr lang="nl-NL" dirty="0"/>
          </a:p>
          <a:p>
            <a:r>
              <a:rPr lang="nl-NL" dirty="0"/>
              <a:t>Voor deze opdracht ontwerp je samen een stand voor een Trendbeurs tijdens de open dag op school. Je voert deze stand ook volledig uit. Je werkt vanuit een aangereikte trend.</a:t>
            </a:r>
          </a:p>
          <a:p>
            <a:r>
              <a:rPr lang="nl-NL" dirty="0"/>
              <a:t> </a:t>
            </a:r>
          </a:p>
          <a:p>
            <a:r>
              <a:rPr lang="nl-NL" dirty="0"/>
              <a:t>Je krijgt de opdracht</a:t>
            </a:r>
            <a:r>
              <a:rPr lang="nl-NL" b="1" dirty="0"/>
              <a:t> </a:t>
            </a:r>
            <a:r>
              <a:rPr lang="nl-NL" dirty="0"/>
              <a:t>van een opdrachtgever om een stand van ± 3x2 m2 te ontwerpen. Je werkt met een bepaald budget. De opdracht loopt globaal gezien langs de volgende stappen:</a:t>
            </a:r>
          </a:p>
          <a:p>
            <a:pPr lvl="0"/>
            <a:endParaRPr lang="nl-NL" dirty="0"/>
          </a:p>
          <a:p>
            <a:pPr lvl="0"/>
            <a:r>
              <a:rPr lang="nl-NL" dirty="0"/>
              <a:t>- Projectbeschrijving; je legt in de projectbeschrijving uit wat de opdracht is en hoe je die wilt gaan uitvoeren. </a:t>
            </a:r>
          </a:p>
          <a:p>
            <a:pPr lvl="0"/>
            <a:r>
              <a:rPr lang="nl-NL" dirty="0"/>
              <a:t>-Ontwerpproces; je gaat individueel en in de groep aan de slag met het ontwerpen van de stand. Dit ontwerpproces moet tot op uitvoeringsniveau worden doorlopen. </a:t>
            </a:r>
          </a:p>
          <a:p>
            <a:pPr lvl="0"/>
            <a:r>
              <a:rPr lang="nl-NL" dirty="0"/>
              <a:t>- Uitvoering: de stand wordt volgens de gemaakte plannen uitgevoerd voor de gestelde deadline.</a:t>
            </a:r>
            <a:r>
              <a:rPr lang="nl-NL" b="1" u="sng" dirty="0"/>
              <a:t> </a:t>
            </a:r>
            <a:endParaRPr lang="nl-NL" dirty="0"/>
          </a:p>
          <a:p>
            <a:pPr lvl="0"/>
            <a:r>
              <a:rPr lang="nl-NL" dirty="0"/>
              <a:t>In de stand staat van elk van de groepsleden een bloemwerk passend bij het thema en de stijl van de stand. Het bloemwerk is technisch verantwoord en op een hoger creatief niveau vervaardigd. </a:t>
            </a:r>
          </a:p>
          <a:p>
            <a:pPr lvl="0"/>
            <a:r>
              <a:rPr lang="nl-NL" dirty="0"/>
              <a:t>Je toont aan in de uitvoering mensen te kunnen instrueren en hun vragen te kunnen beantwoorden op basis van een plan. </a:t>
            </a:r>
          </a:p>
          <a:p>
            <a:pPr lvl="0"/>
            <a:r>
              <a:rPr lang="nl-NL" dirty="0"/>
              <a:t>In de stand zorg je voor een totaalbeleving met inzet van digitale middelen. </a:t>
            </a:r>
          </a:p>
          <a:p>
            <a:r>
              <a:rPr lang="nl-NL" dirty="0"/>
              <a:t> </a:t>
            </a:r>
          </a:p>
          <a:p>
            <a:r>
              <a:rPr lang="nl-NL" dirty="0"/>
              <a:t>Bij de voorbereiding op en de uitvoering van de stand zijn ARBO &amp; (Brand)veiligheid en duurzaamheid belangrijk. </a:t>
            </a:r>
          </a:p>
          <a:p>
            <a:r>
              <a:rPr lang="nl-NL" dirty="0"/>
              <a:t>Je kunt onderbouwen hoe jullie zijn omgegaan met duurzaamheid in het gehele proces tot en met de afbouw.</a:t>
            </a:r>
          </a:p>
          <a:p>
            <a:endParaRPr lang="nl-NL" dirty="0"/>
          </a:p>
        </p:txBody>
      </p:sp>
    </p:spTree>
    <p:extLst>
      <p:ext uri="{BB962C8B-B14F-4D97-AF65-F5344CB8AC3E}">
        <p14:creationId xmlns:p14="http://schemas.microsoft.com/office/powerpoint/2010/main" val="39897122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14BECF-3B02-419A-BCC4-679D0FC13C83}"/>
              </a:ext>
            </a:extLst>
          </p:cNvPr>
          <p:cNvSpPr>
            <a:spLocks noGrp="1"/>
          </p:cNvSpPr>
          <p:nvPr>
            <p:ph type="title"/>
          </p:nvPr>
        </p:nvSpPr>
        <p:spPr/>
        <p:txBody>
          <a:bodyPr/>
          <a:lstStyle/>
          <a:p>
            <a:r>
              <a:rPr lang="nl-NL">
                <a:cs typeface="Calibri Light"/>
              </a:rPr>
              <a:t>Uitvoeringsplanning</a:t>
            </a:r>
            <a:endParaRPr lang="nl-NL"/>
          </a:p>
        </p:txBody>
      </p:sp>
      <p:sp>
        <p:nvSpPr>
          <p:cNvPr id="3" name="Tijdelijke aanduiding voor inhoud 2">
            <a:extLst>
              <a:ext uri="{FF2B5EF4-FFF2-40B4-BE49-F238E27FC236}">
                <a16:creationId xmlns:a16="http://schemas.microsoft.com/office/drawing/2014/main" id="{9EC0BE14-4594-4814-80C5-153A9A5D932D}"/>
              </a:ext>
            </a:extLst>
          </p:cNvPr>
          <p:cNvSpPr>
            <a:spLocks noGrp="1"/>
          </p:cNvSpPr>
          <p:nvPr>
            <p:ph idx="1"/>
          </p:nvPr>
        </p:nvSpPr>
        <p:spPr/>
        <p:txBody>
          <a:bodyPr vert="horz" lIns="91440" tIns="45720" rIns="91440" bIns="45720" rtlCol="0" anchor="t">
            <a:normAutofit/>
          </a:bodyPr>
          <a:lstStyle/>
          <a:p>
            <a:r>
              <a:rPr lang="nl-NL">
                <a:cs typeface="Calibri"/>
              </a:rPr>
              <a:t>Wat is het doel van die planning?</a:t>
            </a:r>
          </a:p>
          <a:p>
            <a:endParaRPr lang="nl-NL">
              <a:cs typeface="Calibri"/>
            </a:endParaRPr>
          </a:p>
          <a:p>
            <a:r>
              <a:rPr lang="nl-NL">
                <a:cs typeface="Calibri"/>
              </a:rPr>
              <a:t>Wanneer voldoet de planning?</a:t>
            </a:r>
          </a:p>
        </p:txBody>
      </p:sp>
    </p:spTree>
    <p:extLst>
      <p:ext uri="{BB962C8B-B14F-4D97-AF65-F5344CB8AC3E}">
        <p14:creationId xmlns:p14="http://schemas.microsoft.com/office/powerpoint/2010/main" val="30950089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BDC91-A3FA-4CA0-8A69-D997456406E0}"/>
              </a:ext>
            </a:extLst>
          </p:cNvPr>
          <p:cNvSpPr>
            <a:spLocks noGrp="1"/>
          </p:cNvSpPr>
          <p:nvPr>
            <p:ph type="title"/>
          </p:nvPr>
        </p:nvSpPr>
        <p:spPr/>
        <p:txBody>
          <a:bodyPr/>
          <a:lstStyle/>
          <a:p>
            <a:r>
              <a:rPr lang="nl-NL">
                <a:cs typeface="Calibri Light"/>
              </a:rPr>
              <a:t>Advies: maak een werkanalyse</a:t>
            </a:r>
            <a:endParaRPr lang="nl-NL"/>
          </a:p>
        </p:txBody>
      </p:sp>
      <p:sp>
        <p:nvSpPr>
          <p:cNvPr id="3" name="Tijdelijke aanduiding voor inhoud 2">
            <a:extLst>
              <a:ext uri="{FF2B5EF4-FFF2-40B4-BE49-F238E27FC236}">
                <a16:creationId xmlns:a16="http://schemas.microsoft.com/office/drawing/2014/main" id="{6A3BBB73-11AC-4524-AE6A-960496B90EC6}"/>
              </a:ext>
            </a:extLst>
          </p:cNvPr>
          <p:cNvSpPr>
            <a:spLocks noGrp="1"/>
          </p:cNvSpPr>
          <p:nvPr>
            <p:ph idx="1"/>
          </p:nvPr>
        </p:nvSpPr>
        <p:spPr>
          <a:xfrm>
            <a:off x="838200" y="1484039"/>
            <a:ext cx="10515600" cy="4692924"/>
          </a:xfrm>
        </p:spPr>
        <p:txBody>
          <a:bodyPr vert="horz" lIns="91440" tIns="45720" rIns="91440" bIns="45720" rtlCol="0" anchor="t">
            <a:normAutofit/>
          </a:bodyPr>
          <a:lstStyle/>
          <a:p>
            <a:pPr marL="0" indent="0">
              <a:buNone/>
            </a:pPr>
            <a:r>
              <a:rPr lang="nl-NL">
                <a:cs typeface="Calibri"/>
              </a:rPr>
              <a:t>Betekenis: een schema waarin handelingen chronologisch worden uitgewerkt.</a:t>
            </a:r>
          </a:p>
          <a:p>
            <a:pPr marL="0" indent="0">
              <a:buNone/>
            </a:pPr>
            <a:endParaRPr lang="nl-NL">
              <a:cs typeface="Calibri"/>
            </a:endParaRPr>
          </a:p>
          <a:p>
            <a:r>
              <a:rPr lang="nl-NL">
                <a:cs typeface="Calibri"/>
              </a:rPr>
              <a:t>Wat: welke actie vindt er plaats?</a:t>
            </a:r>
          </a:p>
          <a:p>
            <a:r>
              <a:rPr lang="nl-NL">
                <a:cs typeface="Calibri"/>
              </a:rPr>
              <a:t>Hoe: met welke technieken</a:t>
            </a:r>
          </a:p>
          <a:p>
            <a:r>
              <a:rPr lang="nl-NL">
                <a:cs typeface="Calibri"/>
              </a:rPr>
              <a:t>Waarmee/hoeveel: met welke materialen en gereedschappen?</a:t>
            </a:r>
          </a:p>
          <a:p>
            <a:r>
              <a:rPr lang="nl-NL">
                <a:cs typeface="Calibri"/>
              </a:rPr>
              <a:t>Wie: wie voert/voeren de actie uit?</a:t>
            </a:r>
          </a:p>
          <a:p>
            <a:r>
              <a:rPr lang="nl-NL">
                <a:cs typeface="Calibri"/>
              </a:rPr>
              <a:t>Wanneer: wanneer moet de actie af zijn</a:t>
            </a:r>
          </a:p>
        </p:txBody>
      </p:sp>
    </p:spTree>
    <p:extLst>
      <p:ext uri="{BB962C8B-B14F-4D97-AF65-F5344CB8AC3E}">
        <p14:creationId xmlns:p14="http://schemas.microsoft.com/office/powerpoint/2010/main" val="28154654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371AD-04A7-488C-94AD-BD1160A90172}"/>
              </a:ext>
            </a:extLst>
          </p:cNvPr>
          <p:cNvSpPr>
            <a:spLocks noGrp="1"/>
          </p:cNvSpPr>
          <p:nvPr>
            <p:ph type="title"/>
          </p:nvPr>
        </p:nvSpPr>
        <p:spPr/>
        <p:txBody>
          <a:bodyPr/>
          <a:lstStyle/>
          <a:p>
            <a:r>
              <a:rPr lang="nl-NL" dirty="0">
                <a:cs typeface="Calibri Light"/>
              </a:rPr>
              <a:t>Voorbeeld werkanalyse</a:t>
            </a:r>
            <a:endParaRPr lang="nl-NL" dirty="0"/>
          </a:p>
        </p:txBody>
      </p:sp>
      <p:graphicFrame>
        <p:nvGraphicFramePr>
          <p:cNvPr id="4" name="Tabel 4">
            <a:extLst>
              <a:ext uri="{FF2B5EF4-FFF2-40B4-BE49-F238E27FC236}">
                <a16:creationId xmlns:a16="http://schemas.microsoft.com/office/drawing/2014/main" id="{2A461997-796D-4423-8B84-CEFA8EEC12EF}"/>
              </a:ext>
            </a:extLst>
          </p:cNvPr>
          <p:cNvGraphicFramePr>
            <a:graphicFrameLocks noGrp="1"/>
          </p:cNvGraphicFramePr>
          <p:nvPr>
            <p:ph idx="1"/>
          </p:nvPr>
        </p:nvGraphicFramePr>
        <p:xfrm>
          <a:off x="838200" y="1300108"/>
          <a:ext cx="10515600" cy="616204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102652731"/>
                    </a:ext>
                  </a:extLst>
                </a:gridCol>
                <a:gridCol w="2103120">
                  <a:extLst>
                    <a:ext uri="{9D8B030D-6E8A-4147-A177-3AD203B41FA5}">
                      <a16:colId xmlns:a16="http://schemas.microsoft.com/office/drawing/2014/main" val="1772997552"/>
                    </a:ext>
                  </a:extLst>
                </a:gridCol>
                <a:gridCol w="2103120">
                  <a:extLst>
                    <a:ext uri="{9D8B030D-6E8A-4147-A177-3AD203B41FA5}">
                      <a16:colId xmlns:a16="http://schemas.microsoft.com/office/drawing/2014/main" val="1102216658"/>
                    </a:ext>
                  </a:extLst>
                </a:gridCol>
                <a:gridCol w="2103120">
                  <a:extLst>
                    <a:ext uri="{9D8B030D-6E8A-4147-A177-3AD203B41FA5}">
                      <a16:colId xmlns:a16="http://schemas.microsoft.com/office/drawing/2014/main" val="2322192820"/>
                    </a:ext>
                  </a:extLst>
                </a:gridCol>
                <a:gridCol w="2103120">
                  <a:extLst>
                    <a:ext uri="{9D8B030D-6E8A-4147-A177-3AD203B41FA5}">
                      <a16:colId xmlns:a16="http://schemas.microsoft.com/office/drawing/2014/main" val="614108663"/>
                    </a:ext>
                  </a:extLst>
                </a:gridCol>
              </a:tblGrid>
              <a:tr h="370840">
                <a:tc>
                  <a:txBody>
                    <a:bodyPr/>
                    <a:lstStyle/>
                    <a:p>
                      <a:r>
                        <a:rPr lang="nl-NL"/>
                        <a:t>Wat</a:t>
                      </a:r>
                    </a:p>
                  </a:txBody>
                  <a:tcPr/>
                </a:tc>
                <a:tc>
                  <a:txBody>
                    <a:bodyPr/>
                    <a:lstStyle/>
                    <a:p>
                      <a:r>
                        <a:rPr lang="nl-NL"/>
                        <a:t>Hoe</a:t>
                      </a:r>
                    </a:p>
                  </a:txBody>
                  <a:tcPr/>
                </a:tc>
                <a:tc>
                  <a:txBody>
                    <a:bodyPr/>
                    <a:lstStyle/>
                    <a:p>
                      <a:r>
                        <a:rPr lang="nl-NL"/>
                        <a:t>Waarmee/hoeveel</a:t>
                      </a:r>
                    </a:p>
                  </a:txBody>
                  <a:tcPr/>
                </a:tc>
                <a:tc>
                  <a:txBody>
                    <a:bodyPr/>
                    <a:lstStyle/>
                    <a:p>
                      <a:r>
                        <a:rPr lang="nl-NL"/>
                        <a:t>Wie</a:t>
                      </a:r>
                    </a:p>
                  </a:txBody>
                  <a:tcPr/>
                </a:tc>
                <a:tc>
                  <a:txBody>
                    <a:bodyPr/>
                    <a:lstStyle/>
                    <a:p>
                      <a:r>
                        <a:rPr lang="nl-NL"/>
                        <a:t>Wanneer</a:t>
                      </a:r>
                    </a:p>
                  </a:txBody>
                  <a:tcPr/>
                </a:tc>
                <a:extLst>
                  <a:ext uri="{0D108BD9-81ED-4DB2-BD59-A6C34878D82A}">
                    <a16:rowId xmlns:a16="http://schemas.microsoft.com/office/drawing/2014/main" val="2540878331"/>
                  </a:ext>
                </a:extLst>
              </a:tr>
              <a:tr h="370840">
                <a:tc>
                  <a:txBody>
                    <a:bodyPr/>
                    <a:lstStyle/>
                    <a:p>
                      <a:r>
                        <a:rPr lang="nl-NL"/>
                        <a:t>Wanden op maat zagen</a:t>
                      </a:r>
                    </a:p>
                  </a:txBody>
                  <a:tcPr/>
                </a:tc>
                <a:tc>
                  <a:txBody>
                    <a:bodyPr/>
                    <a:lstStyle/>
                    <a:p>
                      <a:r>
                        <a:rPr lang="nl-NL" dirty="0"/>
                        <a:t>Op 1 m breed en 2.44 hoog</a:t>
                      </a:r>
                    </a:p>
                  </a:txBody>
                  <a:tcPr/>
                </a:tc>
                <a:tc>
                  <a:txBody>
                    <a:bodyPr/>
                    <a:lstStyle/>
                    <a:p>
                      <a:r>
                        <a:rPr lang="nl-NL"/>
                        <a:t>Zaag bouwmarkt, decoupeerzaag, handzaag</a:t>
                      </a:r>
                    </a:p>
                  </a:txBody>
                  <a:tcPr/>
                </a:tc>
                <a:tc>
                  <a:txBody>
                    <a:bodyPr/>
                    <a:lstStyle/>
                    <a:p>
                      <a:r>
                        <a:rPr lang="nl-NL"/>
                        <a:t>Coby</a:t>
                      </a:r>
                    </a:p>
                  </a:txBody>
                  <a:tcPr/>
                </a:tc>
                <a:tc>
                  <a:txBody>
                    <a:bodyPr/>
                    <a:lstStyle/>
                    <a:p>
                      <a:r>
                        <a:rPr lang="nl-NL"/>
                        <a:t>20 jan 2022</a:t>
                      </a:r>
                    </a:p>
                  </a:txBody>
                  <a:tcPr/>
                </a:tc>
                <a:extLst>
                  <a:ext uri="{0D108BD9-81ED-4DB2-BD59-A6C34878D82A}">
                    <a16:rowId xmlns:a16="http://schemas.microsoft.com/office/drawing/2014/main" val="2296367845"/>
                  </a:ext>
                </a:extLst>
              </a:tr>
              <a:tr h="370840">
                <a:tc>
                  <a:txBody>
                    <a:bodyPr/>
                    <a:lstStyle/>
                    <a:p>
                      <a:r>
                        <a:rPr lang="nl-NL"/>
                        <a:t>Wanden plaatsen en aan elkaar bevestigen</a:t>
                      </a:r>
                    </a:p>
                  </a:txBody>
                  <a:tcPr/>
                </a:tc>
                <a:tc>
                  <a:txBody>
                    <a:bodyPr/>
                    <a:lstStyle/>
                    <a:p>
                      <a:r>
                        <a:rPr lang="nl-NL"/>
                        <a:t>Haakse hoek t.o.v. elkaar. Naadloze sluiting tussen de 2 platen</a:t>
                      </a:r>
                    </a:p>
                  </a:txBody>
                  <a:tcPr/>
                </a:tc>
                <a:tc>
                  <a:txBody>
                    <a:bodyPr/>
                    <a:lstStyle/>
                    <a:p>
                      <a:r>
                        <a:rPr lang="nl-NL"/>
                        <a:t>Boormachine/schroefmachine, hoeksteunen, schroeven 1 cm lang</a:t>
                      </a:r>
                    </a:p>
                  </a:txBody>
                  <a:tcPr/>
                </a:tc>
                <a:tc>
                  <a:txBody>
                    <a:bodyPr/>
                    <a:lstStyle/>
                    <a:p>
                      <a:r>
                        <a:rPr lang="nl-NL"/>
                        <a:t>Ruud</a:t>
                      </a:r>
                    </a:p>
                  </a:txBody>
                  <a:tcPr/>
                </a:tc>
                <a:tc>
                  <a:txBody>
                    <a:bodyPr/>
                    <a:lstStyle/>
                    <a:p>
                      <a:r>
                        <a:rPr lang="nl-NL"/>
                        <a:t>21 jan 2022 12.00 uur</a:t>
                      </a:r>
                    </a:p>
                  </a:txBody>
                  <a:tcPr/>
                </a:tc>
                <a:extLst>
                  <a:ext uri="{0D108BD9-81ED-4DB2-BD59-A6C34878D82A}">
                    <a16:rowId xmlns:a16="http://schemas.microsoft.com/office/drawing/2014/main" val="2142403981"/>
                  </a:ext>
                </a:extLst>
              </a:tr>
              <a:tr h="370840">
                <a:tc>
                  <a:txBody>
                    <a:bodyPr/>
                    <a:lstStyle/>
                    <a:p>
                      <a:r>
                        <a:rPr lang="nl-NL"/>
                        <a:t>Wanden behangen</a:t>
                      </a:r>
                    </a:p>
                  </a:txBody>
                  <a:tcPr/>
                </a:tc>
                <a:tc>
                  <a:txBody>
                    <a:bodyPr/>
                    <a:lstStyle/>
                    <a:p>
                      <a:r>
                        <a:rPr lang="nl-NL"/>
                        <a:t>Bloembehang verticaal plaatsen. Naadloze aansluiting, doorlopen print</a:t>
                      </a:r>
                    </a:p>
                  </a:txBody>
                  <a:tcPr/>
                </a:tc>
                <a:tc>
                  <a:txBody>
                    <a:bodyPr/>
                    <a:lstStyle/>
                    <a:p>
                      <a:r>
                        <a:rPr lang="nl-NL"/>
                        <a:t>3 rollen bloembehang, behanglijm, behangtafel, enz.</a:t>
                      </a:r>
                    </a:p>
                  </a:txBody>
                  <a:tcPr/>
                </a:tc>
                <a:tc>
                  <a:txBody>
                    <a:bodyPr/>
                    <a:lstStyle/>
                    <a:p>
                      <a:r>
                        <a:rPr lang="nl-NL"/>
                        <a:t>Coby/Ruud</a:t>
                      </a:r>
                    </a:p>
                  </a:txBody>
                  <a:tcPr/>
                </a:tc>
                <a:tc>
                  <a:txBody>
                    <a:bodyPr/>
                    <a:lstStyle/>
                    <a:p>
                      <a:r>
                        <a:rPr lang="nl-NL"/>
                        <a:t>21 jan 2022 17.00 uur</a:t>
                      </a:r>
                    </a:p>
                  </a:txBody>
                  <a:tcPr/>
                </a:tc>
                <a:extLst>
                  <a:ext uri="{0D108BD9-81ED-4DB2-BD59-A6C34878D82A}">
                    <a16:rowId xmlns:a16="http://schemas.microsoft.com/office/drawing/2014/main" val="259643957"/>
                  </a:ext>
                </a:extLst>
              </a:tr>
              <a:tr h="370840">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extLst>
                  <a:ext uri="{0D108BD9-81ED-4DB2-BD59-A6C34878D82A}">
                    <a16:rowId xmlns:a16="http://schemas.microsoft.com/office/drawing/2014/main" val="2832802772"/>
                  </a:ext>
                </a:extLst>
              </a:tr>
              <a:tr h="370840">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extLst>
                  <a:ext uri="{0D108BD9-81ED-4DB2-BD59-A6C34878D82A}">
                    <a16:rowId xmlns:a16="http://schemas.microsoft.com/office/drawing/2014/main" val="1251899757"/>
                  </a:ext>
                </a:extLst>
              </a:tr>
              <a:tr h="370840">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extLst>
                  <a:ext uri="{0D108BD9-81ED-4DB2-BD59-A6C34878D82A}">
                    <a16:rowId xmlns:a16="http://schemas.microsoft.com/office/drawing/2014/main" val="12431614"/>
                  </a:ext>
                </a:extLst>
              </a:tr>
              <a:tr h="370840">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extLst>
                  <a:ext uri="{0D108BD9-81ED-4DB2-BD59-A6C34878D82A}">
                    <a16:rowId xmlns:a16="http://schemas.microsoft.com/office/drawing/2014/main" val="2477462999"/>
                  </a:ext>
                </a:extLst>
              </a:tr>
              <a:tr h="370840">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extLst>
                  <a:ext uri="{0D108BD9-81ED-4DB2-BD59-A6C34878D82A}">
                    <a16:rowId xmlns:a16="http://schemas.microsoft.com/office/drawing/2014/main" val="3376399543"/>
                  </a:ext>
                </a:extLst>
              </a:tr>
              <a:tr h="370840">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dirty="0"/>
                    </a:p>
                  </a:txBody>
                  <a:tcPr/>
                </a:tc>
                <a:extLst>
                  <a:ext uri="{0D108BD9-81ED-4DB2-BD59-A6C34878D82A}">
                    <a16:rowId xmlns:a16="http://schemas.microsoft.com/office/drawing/2014/main" val="2124332040"/>
                  </a:ext>
                </a:extLst>
              </a:tr>
            </a:tbl>
          </a:graphicData>
        </a:graphic>
      </p:graphicFrame>
    </p:spTree>
    <p:extLst>
      <p:ext uri="{BB962C8B-B14F-4D97-AF65-F5344CB8AC3E}">
        <p14:creationId xmlns:p14="http://schemas.microsoft.com/office/powerpoint/2010/main" val="23477278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CCDE017-D284-4F14-9980-90DC96FA9BCC}"/>
              </a:ext>
            </a:extLst>
          </p:cNvPr>
          <p:cNvSpPr>
            <a:spLocks noGrp="1"/>
          </p:cNvSpPr>
          <p:nvPr>
            <p:ph type="ctrTitle"/>
          </p:nvPr>
        </p:nvSpPr>
        <p:spPr/>
        <p:txBody>
          <a:bodyPr/>
          <a:lstStyle/>
          <a:p>
            <a:r>
              <a:rPr lang="nl-NL"/>
              <a:t>Informatiebordje</a:t>
            </a:r>
          </a:p>
        </p:txBody>
      </p:sp>
      <p:sp>
        <p:nvSpPr>
          <p:cNvPr id="5" name="Ondertitel 4">
            <a:extLst>
              <a:ext uri="{FF2B5EF4-FFF2-40B4-BE49-F238E27FC236}">
                <a16:creationId xmlns:a16="http://schemas.microsoft.com/office/drawing/2014/main" id="{A823216F-E0F6-4033-AFC6-CE27B5E951B9}"/>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41205570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6AE35D-F056-4A75-B701-BB198CCB5109}"/>
              </a:ext>
            </a:extLst>
          </p:cNvPr>
          <p:cNvSpPr>
            <a:spLocks noGrp="1"/>
          </p:cNvSpPr>
          <p:nvPr>
            <p:ph type="title"/>
          </p:nvPr>
        </p:nvSpPr>
        <p:spPr/>
        <p:txBody>
          <a:bodyPr/>
          <a:lstStyle/>
          <a:p>
            <a:endParaRPr lang="nl-NL"/>
          </a:p>
        </p:txBody>
      </p:sp>
      <p:pic>
        <p:nvPicPr>
          <p:cNvPr id="5" name="Tijdelijke aanduiding voor inhoud 4" descr="Afbeelding met tekst, gras, buiten, plant&#10;&#10;Automatisch gegenereerde beschrijving">
            <a:extLst>
              <a:ext uri="{FF2B5EF4-FFF2-40B4-BE49-F238E27FC236}">
                <a16:creationId xmlns:a16="http://schemas.microsoft.com/office/drawing/2014/main" id="{B7449D14-92C8-419F-803C-7AF3B59B2B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406856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CA68B9-4C4B-4F01-841A-7167A196CB93}"/>
              </a:ext>
            </a:extLst>
          </p:cNvPr>
          <p:cNvSpPr>
            <a:spLocks noGrp="1"/>
          </p:cNvSpPr>
          <p:nvPr>
            <p:ph type="title"/>
          </p:nvPr>
        </p:nvSpPr>
        <p:spPr/>
        <p:txBody>
          <a:bodyPr/>
          <a:lstStyle/>
          <a:p>
            <a:endParaRPr lang="nl-NL"/>
          </a:p>
        </p:txBody>
      </p:sp>
      <p:pic>
        <p:nvPicPr>
          <p:cNvPr id="5" name="Tijdelijke aanduiding voor inhoud 4" descr="Afbeelding met tekst, gras, lucht, buiten&#10;&#10;Automatisch gegenereerde beschrijving">
            <a:extLst>
              <a:ext uri="{FF2B5EF4-FFF2-40B4-BE49-F238E27FC236}">
                <a16:creationId xmlns:a16="http://schemas.microsoft.com/office/drawing/2014/main" id="{8433E3E2-C796-4ED7-AE29-3B8D5FB005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7263" y="1825625"/>
            <a:ext cx="6357474" cy="4351338"/>
          </a:xfrm>
        </p:spPr>
      </p:pic>
    </p:spTree>
    <p:extLst>
      <p:ext uri="{BB962C8B-B14F-4D97-AF65-F5344CB8AC3E}">
        <p14:creationId xmlns:p14="http://schemas.microsoft.com/office/powerpoint/2010/main" val="28774468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6DEEF4-F8C7-49DF-A804-6B6CC62173E0}"/>
              </a:ext>
            </a:extLst>
          </p:cNvPr>
          <p:cNvSpPr>
            <a:spLocks noGrp="1"/>
          </p:cNvSpPr>
          <p:nvPr>
            <p:ph type="title"/>
          </p:nvPr>
        </p:nvSpPr>
        <p:spPr/>
        <p:txBody>
          <a:bodyPr/>
          <a:lstStyle/>
          <a:p>
            <a:endParaRPr lang="nl-NL"/>
          </a:p>
        </p:txBody>
      </p:sp>
      <p:pic>
        <p:nvPicPr>
          <p:cNvPr id="5" name="Tijdelijke aanduiding voor inhoud 4" descr="Afbeelding met tekst, binnen, fotolijstje&#10;&#10;Automatisch gegenereerde beschrijving">
            <a:extLst>
              <a:ext uri="{FF2B5EF4-FFF2-40B4-BE49-F238E27FC236}">
                <a16:creationId xmlns:a16="http://schemas.microsoft.com/office/drawing/2014/main" id="{59AD1C6C-8B28-4BF8-BD9A-049DE9F9BF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3905" y="557212"/>
            <a:ext cx="5430045" cy="6300788"/>
          </a:xfrm>
        </p:spPr>
      </p:pic>
    </p:spTree>
    <p:extLst>
      <p:ext uri="{BB962C8B-B14F-4D97-AF65-F5344CB8AC3E}">
        <p14:creationId xmlns:p14="http://schemas.microsoft.com/office/powerpoint/2010/main" val="9204422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C86CAF-72BA-4602-8C51-81C6A01F3BBE}"/>
              </a:ext>
            </a:extLst>
          </p:cNvPr>
          <p:cNvSpPr>
            <a:spLocks noGrp="1"/>
          </p:cNvSpPr>
          <p:nvPr>
            <p:ph type="title"/>
          </p:nvPr>
        </p:nvSpPr>
        <p:spPr/>
        <p:txBody>
          <a:bodyPr/>
          <a:lstStyle/>
          <a:p>
            <a:endParaRPr lang="nl-NL"/>
          </a:p>
        </p:txBody>
      </p:sp>
      <p:pic>
        <p:nvPicPr>
          <p:cNvPr id="5" name="Tijdelijke aanduiding voor inhoud 4" descr="Afbeelding met meubels, tafel, werktafel&#10;&#10;Automatisch gegenereerde beschrijving">
            <a:extLst>
              <a:ext uri="{FF2B5EF4-FFF2-40B4-BE49-F238E27FC236}">
                <a16:creationId xmlns:a16="http://schemas.microsoft.com/office/drawing/2014/main" id="{BF704B53-CFB0-4DF7-A7BC-68C543B171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1248" y="365125"/>
            <a:ext cx="3622963" cy="5811838"/>
          </a:xfrm>
        </p:spPr>
      </p:pic>
    </p:spTree>
    <p:extLst>
      <p:ext uri="{BB962C8B-B14F-4D97-AF65-F5344CB8AC3E}">
        <p14:creationId xmlns:p14="http://schemas.microsoft.com/office/powerpoint/2010/main" val="22578879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E39F28F-30B9-4EF1-94FB-4BCA60AE569B}"/>
              </a:ext>
            </a:extLst>
          </p:cNvPr>
          <p:cNvSpPr txBox="1"/>
          <p:nvPr/>
        </p:nvSpPr>
        <p:spPr>
          <a:xfrm>
            <a:off x="651029" y="408268"/>
            <a:ext cx="2589321" cy="2585323"/>
          </a:xfrm>
          <a:prstGeom prst="rect">
            <a:avLst/>
          </a:prstGeom>
          <a:noFill/>
        </p:spPr>
        <p:txBody>
          <a:bodyPr wrap="square" rtlCol="0">
            <a:spAutoFit/>
          </a:bodyPr>
          <a:lstStyle/>
          <a:p>
            <a:r>
              <a:rPr lang="nl-NL" u="sng"/>
              <a:t>Functie</a:t>
            </a:r>
          </a:p>
          <a:p>
            <a:pPr marL="285750" indent="-285750">
              <a:buFont typeface="Arial" panose="020B0604020202020204" pitchFamily="34" charset="0"/>
              <a:buChar char="•"/>
            </a:pPr>
            <a:r>
              <a:rPr lang="nl-NL"/>
              <a:t>Informeren</a:t>
            </a:r>
          </a:p>
          <a:p>
            <a:pPr marL="285750" indent="-285750">
              <a:buFont typeface="Arial" panose="020B0604020202020204" pitchFamily="34" charset="0"/>
              <a:buChar char="•"/>
            </a:pPr>
            <a:r>
              <a:rPr lang="nl-NL"/>
              <a:t>Instructie geven, vertelt over de weg/te nemen acties. </a:t>
            </a:r>
          </a:p>
          <a:p>
            <a:pPr marL="285750" indent="-285750">
              <a:buFont typeface="Arial" panose="020B0604020202020204" pitchFamily="34" charset="0"/>
              <a:buChar char="•"/>
            </a:pPr>
            <a:r>
              <a:rPr lang="nl-NL"/>
              <a:t>Sfeer uitstralen. Qua kleur, vorm, materiaal</a:t>
            </a:r>
          </a:p>
          <a:p>
            <a:pPr marL="285750" indent="-285750">
              <a:buFont typeface="Arial" panose="020B0604020202020204" pitchFamily="34" charset="0"/>
              <a:buChar char="•"/>
            </a:pPr>
            <a:r>
              <a:rPr lang="nl-NL"/>
              <a:t>Uitnodigend </a:t>
            </a:r>
            <a:r>
              <a:rPr lang="nl-NL">
                <a:sym typeface="Wingdings" panose="05000000000000000000" pitchFamily="2" charset="2"/>
              </a:rPr>
              <a:t> positieve taal</a:t>
            </a:r>
            <a:endParaRPr lang="nl-NL"/>
          </a:p>
        </p:txBody>
      </p:sp>
      <p:sp>
        <p:nvSpPr>
          <p:cNvPr id="3" name="Tekstvak 2">
            <a:extLst>
              <a:ext uri="{FF2B5EF4-FFF2-40B4-BE49-F238E27FC236}">
                <a16:creationId xmlns:a16="http://schemas.microsoft.com/office/drawing/2014/main" id="{20B63316-726E-4521-91EF-0D66F2C8D360}"/>
              </a:ext>
            </a:extLst>
          </p:cNvPr>
          <p:cNvSpPr txBox="1"/>
          <p:nvPr/>
        </p:nvSpPr>
        <p:spPr>
          <a:xfrm>
            <a:off x="8771138" y="805271"/>
            <a:ext cx="2077374" cy="1754326"/>
          </a:xfrm>
          <a:prstGeom prst="rect">
            <a:avLst/>
          </a:prstGeom>
          <a:noFill/>
        </p:spPr>
        <p:txBody>
          <a:bodyPr wrap="square" rtlCol="0">
            <a:spAutoFit/>
          </a:bodyPr>
          <a:lstStyle/>
          <a:p>
            <a:r>
              <a:rPr lang="nl-NL" u="sng"/>
              <a:t>Uiterlijk</a:t>
            </a:r>
          </a:p>
          <a:p>
            <a:r>
              <a:rPr lang="nl-NL"/>
              <a:t>Digitaal</a:t>
            </a:r>
          </a:p>
          <a:p>
            <a:r>
              <a:rPr lang="nl-NL"/>
              <a:t>Op papier</a:t>
            </a:r>
          </a:p>
          <a:p>
            <a:r>
              <a:rPr lang="nl-NL"/>
              <a:t>Handgeschreven of getypt.</a:t>
            </a:r>
          </a:p>
          <a:p>
            <a:endParaRPr lang="nl-NL"/>
          </a:p>
        </p:txBody>
      </p:sp>
      <p:sp>
        <p:nvSpPr>
          <p:cNvPr id="4" name="Tekstvak 3">
            <a:extLst>
              <a:ext uri="{FF2B5EF4-FFF2-40B4-BE49-F238E27FC236}">
                <a16:creationId xmlns:a16="http://schemas.microsoft.com/office/drawing/2014/main" id="{5FC890C1-D5BD-4230-8261-CFDD5F58F51A}"/>
              </a:ext>
            </a:extLst>
          </p:cNvPr>
          <p:cNvSpPr txBox="1"/>
          <p:nvPr/>
        </p:nvSpPr>
        <p:spPr>
          <a:xfrm>
            <a:off x="651029" y="3429000"/>
            <a:ext cx="2491666" cy="2585323"/>
          </a:xfrm>
          <a:prstGeom prst="rect">
            <a:avLst/>
          </a:prstGeom>
          <a:noFill/>
        </p:spPr>
        <p:txBody>
          <a:bodyPr wrap="square" rtlCol="0">
            <a:spAutoFit/>
          </a:bodyPr>
          <a:lstStyle/>
          <a:p>
            <a:r>
              <a:rPr lang="nl-NL" u="sng"/>
              <a:t>Informatie</a:t>
            </a:r>
          </a:p>
          <a:p>
            <a:r>
              <a:rPr lang="nl-NL"/>
              <a:t>De soorten trends</a:t>
            </a:r>
          </a:p>
          <a:p>
            <a:r>
              <a:rPr lang="nl-NL"/>
              <a:t>Welke mensen maakten het?</a:t>
            </a:r>
          </a:p>
          <a:p>
            <a:r>
              <a:rPr lang="nl-NL"/>
              <a:t>Examenjaar</a:t>
            </a:r>
          </a:p>
          <a:p>
            <a:r>
              <a:rPr lang="nl-NL"/>
              <a:t>De opdracht</a:t>
            </a:r>
          </a:p>
          <a:p>
            <a:r>
              <a:rPr lang="nl-NL"/>
              <a:t>Foto’s/sneak preview/groepsfoto</a:t>
            </a:r>
          </a:p>
          <a:p>
            <a:endParaRPr lang="nl-NL"/>
          </a:p>
        </p:txBody>
      </p:sp>
      <p:sp>
        <p:nvSpPr>
          <p:cNvPr id="5" name="Tekstvak 4">
            <a:extLst>
              <a:ext uri="{FF2B5EF4-FFF2-40B4-BE49-F238E27FC236}">
                <a16:creationId xmlns:a16="http://schemas.microsoft.com/office/drawing/2014/main" id="{0141936B-B8FE-411F-B1A1-FA055C8384AE}"/>
              </a:ext>
            </a:extLst>
          </p:cNvPr>
          <p:cNvSpPr txBox="1"/>
          <p:nvPr/>
        </p:nvSpPr>
        <p:spPr>
          <a:xfrm>
            <a:off x="8771138" y="3547589"/>
            <a:ext cx="1882066" cy="2308324"/>
          </a:xfrm>
          <a:prstGeom prst="rect">
            <a:avLst/>
          </a:prstGeom>
          <a:noFill/>
        </p:spPr>
        <p:txBody>
          <a:bodyPr wrap="square" rtlCol="0">
            <a:spAutoFit/>
          </a:bodyPr>
          <a:lstStyle/>
          <a:p>
            <a:r>
              <a:rPr lang="nl-NL" u="sng"/>
              <a:t>Plaats</a:t>
            </a:r>
          </a:p>
          <a:p>
            <a:r>
              <a:rPr lang="nl-NL"/>
              <a:t>Waar komt het bordje te staan/hangen.</a:t>
            </a:r>
          </a:p>
          <a:p>
            <a:r>
              <a:rPr lang="nl-NL"/>
              <a:t>Groepsfoto</a:t>
            </a:r>
          </a:p>
          <a:p>
            <a:endParaRPr lang="nl-NL"/>
          </a:p>
          <a:p>
            <a:endParaRPr lang="nl-NL"/>
          </a:p>
          <a:p>
            <a:endParaRPr lang="nl-NL"/>
          </a:p>
        </p:txBody>
      </p:sp>
      <p:sp>
        <p:nvSpPr>
          <p:cNvPr id="6" name="Tekstvak 5">
            <a:extLst>
              <a:ext uri="{FF2B5EF4-FFF2-40B4-BE49-F238E27FC236}">
                <a16:creationId xmlns:a16="http://schemas.microsoft.com/office/drawing/2014/main" id="{B747F74F-8B9B-4847-994F-58BB971D5E3B}"/>
              </a:ext>
            </a:extLst>
          </p:cNvPr>
          <p:cNvSpPr txBox="1"/>
          <p:nvPr/>
        </p:nvSpPr>
        <p:spPr>
          <a:xfrm>
            <a:off x="4687410" y="2254927"/>
            <a:ext cx="2077375" cy="1477328"/>
          </a:xfrm>
          <a:prstGeom prst="rect">
            <a:avLst/>
          </a:prstGeom>
          <a:noFill/>
        </p:spPr>
        <p:txBody>
          <a:bodyPr wrap="square" rtlCol="0">
            <a:spAutoFit/>
          </a:bodyPr>
          <a:lstStyle/>
          <a:p>
            <a:r>
              <a:rPr lang="nl-NL" u="sng"/>
              <a:t>Onderdelen</a:t>
            </a:r>
          </a:p>
          <a:p>
            <a:r>
              <a:rPr lang="nl-NL"/>
              <a:t>Naam</a:t>
            </a:r>
          </a:p>
          <a:p>
            <a:r>
              <a:rPr lang="nl-NL"/>
              <a:t>Trend</a:t>
            </a:r>
          </a:p>
          <a:p>
            <a:r>
              <a:rPr lang="nl-NL"/>
              <a:t>Makers</a:t>
            </a:r>
          </a:p>
          <a:p>
            <a:r>
              <a:rPr lang="nl-NL"/>
              <a:t>Opdracht</a:t>
            </a:r>
          </a:p>
        </p:txBody>
      </p:sp>
    </p:spTree>
    <p:extLst>
      <p:ext uri="{BB962C8B-B14F-4D97-AF65-F5344CB8AC3E}">
        <p14:creationId xmlns:p14="http://schemas.microsoft.com/office/powerpoint/2010/main" val="12877446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BA15802-23F6-419E-A5CC-C0F34F05D2F0}"/>
              </a:ext>
            </a:extLst>
          </p:cNvPr>
          <p:cNvSpPr>
            <a:spLocks noGrp="1"/>
          </p:cNvSpPr>
          <p:nvPr>
            <p:ph type="ctrTitle"/>
          </p:nvPr>
        </p:nvSpPr>
        <p:spPr/>
        <p:txBody>
          <a:bodyPr/>
          <a:lstStyle/>
          <a:p>
            <a:r>
              <a:rPr lang="nl-NL"/>
              <a:t>Schouw</a:t>
            </a:r>
          </a:p>
        </p:txBody>
      </p:sp>
      <p:sp>
        <p:nvSpPr>
          <p:cNvPr id="5" name="Ondertitel 4">
            <a:extLst>
              <a:ext uri="{FF2B5EF4-FFF2-40B4-BE49-F238E27FC236}">
                <a16:creationId xmlns:a16="http://schemas.microsoft.com/office/drawing/2014/main" id="{29666B10-B72B-456D-A414-0F45DF4ABB50}"/>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3901756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674DDFF-C533-E2EB-A7A8-98838377E78C}"/>
              </a:ext>
            </a:extLst>
          </p:cNvPr>
          <p:cNvSpPr txBox="1"/>
          <p:nvPr/>
        </p:nvSpPr>
        <p:spPr>
          <a:xfrm>
            <a:off x="1260764" y="1801091"/>
            <a:ext cx="9896042" cy="2031325"/>
          </a:xfrm>
          <a:prstGeom prst="rect">
            <a:avLst/>
          </a:prstGeom>
          <a:noFill/>
        </p:spPr>
        <p:txBody>
          <a:bodyPr wrap="none" rtlCol="0">
            <a:spAutoFit/>
          </a:bodyPr>
          <a:lstStyle/>
          <a:p>
            <a:r>
              <a:rPr lang="nl-NL" b="1" u="sng" dirty="0"/>
              <a:t>Groepspresentatie</a:t>
            </a:r>
            <a:endParaRPr lang="nl-NL" dirty="0"/>
          </a:p>
          <a:p>
            <a:r>
              <a:rPr lang="nl-NL" dirty="0"/>
              <a:t>Het geheel wordt afgesloten met een groepspresentatie. In de groepspresentatie:</a:t>
            </a:r>
          </a:p>
          <a:p>
            <a:pPr lvl="0"/>
            <a:r>
              <a:rPr lang="nl-NL" dirty="0"/>
              <a:t>- presenteren jullie het gehele ontwerpproces van begin tot eind</a:t>
            </a:r>
          </a:p>
          <a:p>
            <a:pPr lvl="0"/>
            <a:r>
              <a:rPr lang="nl-NL" dirty="0"/>
              <a:t>- wordt het ontwerpproces beeldend gepresenteerd. Dit wil zeggen door gebruik van veel afbeeldingen </a:t>
            </a:r>
          </a:p>
          <a:p>
            <a:pPr lvl="0"/>
            <a:r>
              <a:rPr lang="nl-NL" dirty="0"/>
              <a:t>evalueren jullie de samenwerking</a:t>
            </a:r>
          </a:p>
          <a:p>
            <a:pPr lvl="0"/>
            <a:r>
              <a:rPr lang="nl-NL" dirty="0"/>
              <a:t>- evalueer je jouw eigen rol en hoor je hoe je groepsgenoten naar jouw rol in de samenwerking kijken.</a:t>
            </a:r>
          </a:p>
          <a:p>
            <a:endParaRPr lang="nl-NL" dirty="0"/>
          </a:p>
        </p:txBody>
      </p:sp>
    </p:spTree>
    <p:extLst>
      <p:ext uri="{BB962C8B-B14F-4D97-AF65-F5344CB8AC3E}">
        <p14:creationId xmlns:p14="http://schemas.microsoft.com/office/powerpoint/2010/main" val="42685581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F3C201-6966-4D38-9FB3-9BA402B962CC}"/>
              </a:ext>
            </a:extLst>
          </p:cNvPr>
          <p:cNvSpPr>
            <a:spLocks noGrp="1"/>
          </p:cNvSpPr>
          <p:nvPr>
            <p:ph type="title"/>
          </p:nvPr>
        </p:nvSpPr>
        <p:spPr/>
        <p:txBody>
          <a:bodyPr/>
          <a:lstStyle/>
          <a:p>
            <a:r>
              <a:rPr kumimoji="0" lang="nl-NL" sz="6000" b="0" i="0" u="none" strike="noStrike" kern="1200" cap="none" spc="0" normalizeH="0" baseline="0" noProof="0">
                <a:ln>
                  <a:noFill/>
                </a:ln>
                <a:solidFill>
                  <a:prstClr val="black"/>
                </a:solidFill>
                <a:effectLst/>
                <a:uLnTx/>
                <a:uFillTx/>
                <a:latin typeface="Calibri Light" panose="020F0302020204030204"/>
                <a:ea typeface="+mj-ea"/>
                <a:cs typeface="+mj-cs"/>
              </a:rPr>
              <a:t>Wat is een schouw?</a:t>
            </a:r>
            <a:endParaRPr lang="nl-NL"/>
          </a:p>
        </p:txBody>
      </p:sp>
      <p:sp>
        <p:nvSpPr>
          <p:cNvPr id="3" name="Tijdelijke aanduiding voor inhoud 2">
            <a:extLst>
              <a:ext uri="{FF2B5EF4-FFF2-40B4-BE49-F238E27FC236}">
                <a16:creationId xmlns:a16="http://schemas.microsoft.com/office/drawing/2014/main" id="{B3725D1A-2297-4390-958C-61E5CA89BA49}"/>
              </a:ext>
            </a:extLst>
          </p:cNvPr>
          <p:cNvSpPr>
            <a:spLocks noGrp="1"/>
          </p:cNvSpPr>
          <p:nvPr>
            <p:ph idx="1"/>
          </p:nvPr>
        </p:nvSpPr>
        <p:spPr/>
        <p:txBody>
          <a:bodyPr/>
          <a:lstStyle/>
          <a:p>
            <a:pPr marL="0" indent="0">
              <a:buNone/>
            </a:pPr>
            <a:r>
              <a:rPr lang="nl-NL" sz="4000"/>
              <a:t>Een visuele presentatie van het totale ontwerpproces. </a:t>
            </a:r>
          </a:p>
          <a:p>
            <a:pPr marL="0" indent="0">
              <a:buNone/>
            </a:pPr>
            <a:endParaRPr lang="nl-NL"/>
          </a:p>
          <a:p>
            <a:pPr marL="0" indent="0">
              <a:buNone/>
            </a:pPr>
            <a:r>
              <a:rPr lang="nl-NL"/>
              <a:t>De groep toont het totale ontwerpproces in een logische volgorde aan de toehoorders.</a:t>
            </a:r>
          </a:p>
          <a:p>
            <a:pPr marL="0" indent="0">
              <a:buNone/>
            </a:pPr>
            <a:endParaRPr lang="nl-NL"/>
          </a:p>
          <a:p>
            <a:pPr marL="0" indent="0">
              <a:buNone/>
            </a:pPr>
            <a:r>
              <a:rPr lang="nl-NL"/>
              <a:t>De toehoorders zijn in dit geval de docent en rest van de klas. </a:t>
            </a:r>
          </a:p>
          <a:p>
            <a:pPr marL="0" indent="0">
              <a:buNone/>
            </a:pPr>
            <a:r>
              <a:rPr lang="nl-NL"/>
              <a:t> </a:t>
            </a:r>
          </a:p>
          <a:p>
            <a:endParaRPr lang="nl-NL"/>
          </a:p>
          <a:p>
            <a:endParaRPr lang="nl-NL"/>
          </a:p>
        </p:txBody>
      </p:sp>
    </p:spTree>
    <p:extLst>
      <p:ext uri="{BB962C8B-B14F-4D97-AF65-F5344CB8AC3E}">
        <p14:creationId xmlns:p14="http://schemas.microsoft.com/office/powerpoint/2010/main" val="21308154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5A517C-92ED-4F89-9D49-EF783AA2D483}"/>
              </a:ext>
            </a:extLst>
          </p:cNvPr>
          <p:cNvSpPr>
            <a:spLocks noGrp="1"/>
          </p:cNvSpPr>
          <p:nvPr>
            <p:ph type="title"/>
          </p:nvPr>
        </p:nvSpPr>
        <p:spPr/>
        <p:txBody>
          <a:bodyPr/>
          <a:lstStyle/>
          <a:p>
            <a:r>
              <a:rPr lang="nl-NL"/>
              <a:t>Beoordelingscriteria</a:t>
            </a:r>
          </a:p>
        </p:txBody>
      </p:sp>
      <p:sp>
        <p:nvSpPr>
          <p:cNvPr id="3" name="Tijdelijke aanduiding voor inhoud 2">
            <a:extLst>
              <a:ext uri="{FF2B5EF4-FFF2-40B4-BE49-F238E27FC236}">
                <a16:creationId xmlns:a16="http://schemas.microsoft.com/office/drawing/2014/main" id="{3FCD2EDF-00A6-4741-860C-977B83BD5812}"/>
              </a:ext>
            </a:extLst>
          </p:cNvPr>
          <p:cNvSpPr>
            <a:spLocks noGrp="1"/>
          </p:cNvSpPr>
          <p:nvPr>
            <p:ph idx="1"/>
          </p:nvPr>
        </p:nvSpPr>
        <p:spPr/>
        <p:txBody>
          <a:bodyPr/>
          <a:lstStyle/>
          <a:p>
            <a:pPr marL="0" indent="0">
              <a:buNone/>
            </a:pPr>
            <a:r>
              <a:rPr lang="nl-NL"/>
              <a:t>De schouw: volledigheid</a:t>
            </a:r>
          </a:p>
          <a:p>
            <a:r>
              <a:rPr lang="nl-NL"/>
              <a:t>De schouw is </a:t>
            </a:r>
            <a:r>
              <a:rPr lang="nl-NL" err="1"/>
              <a:t>volgbaar</a:t>
            </a:r>
            <a:r>
              <a:rPr lang="nl-NL"/>
              <a:t> en logisch van opzet. Er is sprake van een begin, midden en eind. </a:t>
            </a:r>
          </a:p>
          <a:p>
            <a:r>
              <a:rPr lang="nl-NL"/>
              <a:t>De schouw is qua ordening duidelijk één geheel.</a:t>
            </a:r>
          </a:p>
          <a:p>
            <a:r>
              <a:rPr lang="nl-NL"/>
              <a:t>De schouw is compleet.</a:t>
            </a:r>
          </a:p>
          <a:p>
            <a:endParaRPr lang="nl-NL"/>
          </a:p>
          <a:p>
            <a:pPr marL="0" indent="0">
              <a:buNone/>
            </a:pPr>
            <a:r>
              <a:rPr lang="nl-NL"/>
              <a:t>De schouw: uitstraling</a:t>
            </a:r>
          </a:p>
          <a:p>
            <a:r>
              <a:rPr lang="nl-NL"/>
              <a:t>De schouw is op verrassende wijze uitgevoerd (beleving, aansluiting, trend, digitale ondersteuning) </a:t>
            </a:r>
          </a:p>
        </p:txBody>
      </p:sp>
    </p:spTree>
    <p:extLst>
      <p:ext uri="{BB962C8B-B14F-4D97-AF65-F5344CB8AC3E}">
        <p14:creationId xmlns:p14="http://schemas.microsoft.com/office/powerpoint/2010/main" val="27519291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2D1C3-9460-42E6-8D49-B981828300A7}"/>
              </a:ext>
            </a:extLst>
          </p:cNvPr>
          <p:cNvSpPr>
            <a:spLocks noGrp="1"/>
          </p:cNvSpPr>
          <p:nvPr>
            <p:ph type="title"/>
          </p:nvPr>
        </p:nvSpPr>
        <p:spPr/>
        <p:txBody>
          <a:bodyPr/>
          <a:lstStyle/>
          <a:p>
            <a:r>
              <a:rPr lang="nl-NL"/>
              <a:t>Wat toon je?</a:t>
            </a:r>
          </a:p>
        </p:txBody>
      </p:sp>
      <p:sp>
        <p:nvSpPr>
          <p:cNvPr id="3" name="Tijdelijke aanduiding voor inhoud 2">
            <a:extLst>
              <a:ext uri="{FF2B5EF4-FFF2-40B4-BE49-F238E27FC236}">
                <a16:creationId xmlns:a16="http://schemas.microsoft.com/office/drawing/2014/main" id="{062D6EA2-4E1E-425D-9837-2A840A04F4CD}"/>
              </a:ext>
            </a:extLst>
          </p:cNvPr>
          <p:cNvSpPr>
            <a:spLocks noGrp="1"/>
          </p:cNvSpPr>
          <p:nvPr>
            <p:ph idx="1"/>
          </p:nvPr>
        </p:nvSpPr>
        <p:spPr/>
        <p:txBody>
          <a:bodyPr/>
          <a:lstStyle/>
          <a:p>
            <a:r>
              <a:rPr lang="nl-NL"/>
              <a:t>Alle producten die gemaakt zijn tijdens het proces. (zowel de individuele als de groepsproducten)</a:t>
            </a:r>
          </a:p>
          <a:p>
            <a:endParaRPr lang="nl-NL"/>
          </a:p>
          <a:p>
            <a:endParaRPr lang="nl-NL"/>
          </a:p>
        </p:txBody>
      </p:sp>
    </p:spTree>
    <p:extLst>
      <p:ext uri="{BB962C8B-B14F-4D97-AF65-F5344CB8AC3E}">
        <p14:creationId xmlns:p14="http://schemas.microsoft.com/office/powerpoint/2010/main" val="35791743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FA756-D2E8-4C2E-89F5-466B0BE8D1E4}"/>
              </a:ext>
            </a:extLst>
          </p:cNvPr>
          <p:cNvSpPr>
            <a:spLocks noGrp="1"/>
          </p:cNvSpPr>
          <p:nvPr>
            <p:ph type="title"/>
          </p:nvPr>
        </p:nvSpPr>
        <p:spPr/>
        <p:txBody>
          <a:bodyPr/>
          <a:lstStyle/>
          <a:p>
            <a:r>
              <a:rPr lang="nl-NL"/>
              <a:t>Hoe toon je?</a:t>
            </a:r>
          </a:p>
        </p:txBody>
      </p:sp>
      <p:sp>
        <p:nvSpPr>
          <p:cNvPr id="3" name="Tijdelijke aanduiding voor inhoud 2">
            <a:extLst>
              <a:ext uri="{FF2B5EF4-FFF2-40B4-BE49-F238E27FC236}">
                <a16:creationId xmlns:a16="http://schemas.microsoft.com/office/drawing/2014/main" id="{14B48F6F-25AC-4291-8C69-35E534339E28}"/>
              </a:ext>
            </a:extLst>
          </p:cNvPr>
          <p:cNvSpPr>
            <a:spLocks noGrp="1"/>
          </p:cNvSpPr>
          <p:nvPr>
            <p:ph idx="1"/>
          </p:nvPr>
        </p:nvSpPr>
        <p:spPr/>
        <p:txBody>
          <a:bodyPr/>
          <a:lstStyle/>
          <a:p>
            <a:r>
              <a:rPr lang="nl-NL"/>
              <a:t>In logische volgorde</a:t>
            </a:r>
          </a:p>
          <a:p>
            <a:r>
              <a:rPr lang="nl-NL"/>
              <a:t>Met duidelijke mondelinge toelichting door alle leden van de groep (evenwichtige verdeling)</a:t>
            </a:r>
          </a:p>
          <a:p>
            <a:endParaRPr lang="nl-NL"/>
          </a:p>
          <a:p>
            <a:r>
              <a:rPr lang="nl-NL"/>
              <a:t>Digitaal</a:t>
            </a:r>
          </a:p>
          <a:p>
            <a:r>
              <a:rPr lang="nl-NL"/>
              <a:t>In de juiste sfeer</a:t>
            </a:r>
          </a:p>
          <a:p>
            <a:pPr lvl="1"/>
            <a:r>
              <a:rPr lang="nl-NL"/>
              <a:t>Bv in een </a:t>
            </a:r>
            <a:r>
              <a:rPr lang="nl-NL" err="1"/>
              <a:t>powerpoint</a:t>
            </a:r>
            <a:r>
              <a:rPr lang="nl-NL"/>
              <a:t>, filmpje …</a:t>
            </a:r>
          </a:p>
        </p:txBody>
      </p:sp>
    </p:spTree>
    <p:extLst>
      <p:ext uri="{BB962C8B-B14F-4D97-AF65-F5344CB8AC3E}">
        <p14:creationId xmlns:p14="http://schemas.microsoft.com/office/powerpoint/2010/main" val="17236314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FE64D-4AA8-40DD-94EF-0D7A2A8E74BD}"/>
              </a:ext>
            </a:extLst>
          </p:cNvPr>
          <p:cNvSpPr>
            <a:spLocks noGrp="1"/>
          </p:cNvSpPr>
          <p:nvPr>
            <p:ph type="title"/>
          </p:nvPr>
        </p:nvSpPr>
        <p:spPr/>
        <p:txBody>
          <a:bodyPr/>
          <a:lstStyle/>
          <a:p>
            <a:r>
              <a:rPr lang="nl-NL"/>
              <a:t>Proefschouw</a:t>
            </a:r>
          </a:p>
        </p:txBody>
      </p:sp>
      <p:sp>
        <p:nvSpPr>
          <p:cNvPr id="3" name="Tijdelijke aanduiding voor inhoud 2">
            <a:extLst>
              <a:ext uri="{FF2B5EF4-FFF2-40B4-BE49-F238E27FC236}">
                <a16:creationId xmlns:a16="http://schemas.microsoft.com/office/drawing/2014/main" id="{EC7C243F-A742-4E58-AF8A-9F0170A14995}"/>
              </a:ext>
            </a:extLst>
          </p:cNvPr>
          <p:cNvSpPr>
            <a:spLocks noGrp="1"/>
          </p:cNvSpPr>
          <p:nvPr>
            <p:ph idx="1"/>
          </p:nvPr>
        </p:nvSpPr>
        <p:spPr/>
        <p:txBody>
          <a:bodyPr vert="horz" lIns="91440" tIns="45720" rIns="91440" bIns="45720" rtlCol="0" anchor="t">
            <a:normAutofit/>
          </a:bodyPr>
          <a:lstStyle/>
          <a:p>
            <a:r>
              <a:rPr lang="nl-NL"/>
              <a:t>Eén groep doet een proefschouw op: 11-1-22 om 14.00 uur door groep Rachel, Maartje, </a:t>
            </a:r>
            <a:r>
              <a:rPr lang="nl-NL" err="1"/>
              <a:t>Dyoni</a:t>
            </a:r>
          </a:p>
          <a:p>
            <a:endParaRPr lang="nl-NL"/>
          </a:p>
          <a:p>
            <a:pPr lvl="1"/>
            <a:r>
              <a:rPr lang="nl-NL"/>
              <a:t>De hele klas kijkt mee.</a:t>
            </a:r>
            <a:endParaRPr lang="nl-NL">
              <a:cs typeface="Calibri"/>
            </a:endParaRPr>
          </a:p>
          <a:p>
            <a:pPr lvl="1"/>
            <a:r>
              <a:rPr lang="nl-NL"/>
              <a:t>De presenterende groep krijgt feedback en kan de schouw verbeteren/aanpassen</a:t>
            </a:r>
            <a:endParaRPr lang="nl-NL">
              <a:cs typeface="Calibri"/>
            </a:endParaRPr>
          </a:p>
          <a:p>
            <a:pPr lvl="1"/>
            <a:r>
              <a:rPr lang="nl-NL"/>
              <a:t>De overige groepen gebruiken deze feedback voor hun eigen schouw. </a:t>
            </a:r>
          </a:p>
          <a:p>
            <a:pPr marL="457200" lvl="1" indent="0">
              <a:buNone/>
            </a:pPr>
            <a:endParaRPr lang="nl-NL">
              <a:cs typeface="Calibri"/>
            </a:endParaRPr>
          </a:p>
        </p:txBody>
      </p:sp>
    </p:spTree>
    <p:extLst>
      <p:ext uri="{BB962C8B-B14F-4D97-AF65-F5344CB8AC3E}">
        <p14:creationId xmlns:p14="http://schemas.microsoft.com/office/powerpoint/2010/main" val="4557226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04CEEE9-C404-4699-91D4-A180444BC003}"/>
              </a:ext>
            </a:extLst>
          </p:cNvPr>
          <p:cNvSpPr>
            <a:spLocks noGrp="1"/>
          </p:cNvSpPr>
          <p:nvPr>
            <p:ph type="ctrTitle"/>
          </p:nvPr>
        </p:nvSpPr>
        <p:spPr>
          <a:xfrm>
            <a:off x="1323975" y="265113"/>
            <a:ext cx="9144000" cy="1801812"/>
          </a:xfrm>
        </p:spPr>
        <p:txBody>
          <a:bodyPr/>
          <a:lstStyle/>
          <a:p>
            <a:r>
              <a:rPr lang="nl-NL"/>
              <a:t>Inplannen schouw en eindevaluatie </a:t>
            </a:r>
          </a:p>
        </p:txBody>
      </p:sp>
      <p:sp>
        <p:nvSpPr>
          <p:cNvPr id="5" name="Ondertitel 4">
            <a:extLst>
              <a:ext uri="{FF2B5EF4-FFF2-40B4-BE49-F238E27FC236}">
                <a16:creationId xmlns:a16="http://schemas.microsoft.com/office/drawing/2014/main" id="{908A10B9-D849-4174-B608-3F823305A36B}"/>
              </a:ext>
            </a:extLst>
          </p:cNvPr>
          <p:cNvSpPr>
            <a:spLocks noGrp="1"/>
          </p:cNvSpPr>
          <p:nvPr>
            <p:ph type="subTitle" idx="1"/>
          </p:nvPr>
        </p:nvSpPr>
        <p:spPr>
          <a:xfrm>
            <a:off x="1438275" y="2239963"/>
            <a:ext cx="9144000" cy="1655762"/>
          </a:xfrm>
        </p:spPr>
        <p:txBody>
          <a:bodyPr vert="horz" lIns="91440" tIns="45720" rIns="91440" bIns="45720" rtlCol="0" anchor="t">
            <a:normAutofit fontScale="25000" lnSpcReduction="20000"/>
          </a:bodyPr>
          <a:lstStyle/>
          <a:p>
            <a:r>
              <a:rPr lang="nl-NL" sz="10000" b="1">
                <a:effectLst/>
                <a:latin typeface="Arial"/>
                <a:ea typeface="Calibri" panose="020F0502020204030204" pitchFamily="34" charset="0"/>
                <a:cs typeface="Times New Roman"/>
              </a:rPr>
              <a:t>Dinsdag 18 januari Toets 2 Schouw</a:t>
            </a:r>
            <a:endParaRPr lang="nl-NL" sz="10000">
              <a:effectLst/>
              <a:latin typeface="Arial"/>
              <a:ea typeface="Calibri" panose="020F0502020204030204" pitchFamily="34" charset="0"/>
              <a:cs typeface="Times New Roman"/>
            </a:endParaRPr>
          </a:p>
          <a:p>
            <a:r>
              <a:rPr lang="nl-NL" sz="10000" b="1">
                <a:effectLst/>
                <a:latin typeface="Arial"/>
                <a:ea typeface="Calibri" panose="020F0502020204030204" pitchFamily="34" charset="0"/>
                <a:cs typeface="Times New Roman"/>
              </a:rPr>
              <a:t>TEU</a:t>
            </a:r>
            <a:endParaRPr lang="nl-NL" sz="10000">
              <a:effectLst/>
              <a:latin typeface="Arial"/>
              <a:ea typeface="Calibri" panose="020F0502020204030204" pitchFamily="34" charset="0"/>
              <a:cs typeface="Times New Roman"/>
            </a:endParaRPr>
          </a:p>
          <a:p>
            <a:r>
              <a:rPr lang="nl-NL" sz="10000" b="1">
                <a:effectLst/>
                <a:latin typeface="Arial"/>
                <a:ea typeface="Calibri" panose="020F0502020204030204" pitchFamily="34" charset="0"/>
                <a:cs typeface="Times New Roman"/>
              </a:rPr>
              <a:t>11.15 – 11.45 uur </a:t>
            </a:r>
            <a:r>
              <a:rPr lang="nl-NL" sz="10000" b="1" err="1">
                <a:latin typeface="Arial"/>
                <a:ea typeface="Calibri" panose="020F0502020204030204" pitchFamily="34" charset="0"/>
                <a:cs typeface="Times New Roman"/>
              </a:rPr>
              <a:t>janine</a:t>
            </a:r>
            <a:r>
              <a:rPr lang="nl-NL" sz="10000" b="1">
                <a:latin typeface="Arial"/>
                <a:ea typeface="Calibri" panose="020F0502020204030204" pitchFamily="34" charset="0"/>
                <a:cs typeface="Times New Roman"/>
              </a:rPr>
              <a:t>, </a:t>
            </a:r>
            <a:r>
              <a:rPr lang="nl-NL" sz="10000" b="1" err="1">
                <a:latin typeface="Arial"/>
                <a:ea typeface="Calibri" panose="020F0502020204030204" pitchFamily="34" charset="0"/>
                <a:cs typeface="Times New Roman"/>
              </a:rPr>
              <a:t>aniek</a:t>
            </a:r>
            <a:r>
              <a:rPr lang="nl-NL" sz="10000" b="1">
                <a:latin typeface="Arial"/>
                <a:ea typeface="Calibri" panose="020F0502020204030204" pitchFamily="34" charset="0"/>
                <a:cs typeface="Times New Roman"/>
              </a:rPr>
              <a:t>, </a:t>
            </a:r>
            <a:r>
              <a:rPr lang="nl-NL" sz="10000" b="1" err="1">
                <a:latin typeface="Arial"/>
                <a:ea typeface="Calibri" panose="020F0502020204030204" pitchFamily="34" charset="0"/>
                <a:cs typeface="Times New Roman"/>
              </a:rPr>
              <a:t>esmee</a:t>
            </a:r>
            <a:endParaRPr lang="nl-NL" sz="10000" err="1">
              <a:effectLst/>
              <a:latin typeface="Arial" panose="020B0604020202020204" pitchFamily="34" charset="0"/>
              <a:ea typeface="Calibri" panose="020F0502020204030204" pitchFamily="34" charset="0"/>
              <a:cs typeface="Times New Roman" panose="02020603050405020304" pitchFamily="18" charset="0"/>
            </a:endParaRPr>
          </a:p>
          <a:p>
            <a:r>
              <a:rPr lang="nl-NL" sz="10000" b="1">
                <a:effectLst/>
                <a:latin typeface="Arial"/>
                <a:ea typeface="Calibri" panose="020F0502020204030204" pitchFamily="34" charset="0"/>
                <a:cs typeface="Times New Roman"/>
              </a:rPr>
              <a:t>12.00 – 12.30 uur</a:t>
            </a:r>
            <a:r>
              <a:rPr lang="nl-NL" sz="10000" b="1">
                <a:latin typeface="Arial"/>
                <a:ea typeface="Calibri" panose="020F0502020204030204" pitchFamily="34" charset="0"/>
                <a:cs typeface="Times New Roman"/>
              </a:rPr>
              <a:t> geertje, </a:t>
            </a:r>
            <a:r>
              <a:rPr lang="nl-NL" sz="10000" b="1" err="1">
                <a:latin typeface="Arial"/>
                <a:ea typeface="Calibri" panose="020F0502020204030204" pitchFamily="34" charset="0"/>
                <a:cs typeface="Times New Roman"/>
              </a:rPr>
              <a:t>isa</a:t>
            </a:r>
            <a:r>
              <a:rPr lang="nl-NL" sz="10000" b="1">
                <a:latin typeface="Arial"/>
                <a:ea typeface="Calibri" panose="020F0502020204030204" pitchFamily="34" charset="0"/>
                <a:cs typeface="Times New Roman"/>
              </a:rPr>
              <a:t>, </a:t>
            </a:r>
            <a:r>
              <a:rPr lang="nl-NL" sz="10000" b="1" err="1">
                <a:latin typeface="Arial"/>
                <a:ea typeface="Calibri" panose="020F0502020204030204" pitchFamily="34" charset="0"/>
                <a:cs typeface="Times New Roman"/>
              </a:rPr>
              <a:t>nancy</a:t>
            </a:r>
            <a:endParaRPr lang="nl-NL" sz="10000" err="1">
              <a:effectLst/>
              <a:latin typeface="Arial" panose="020B0604020202020204" pitchFamily="34" charset="0"/>
              <a:ea typeface="Calibri" panose="020F0502020204030204" pitchFamily="34" charset="0"/>
              <a:cs typeface="Times New Roman" panose="02020603050405020304" pitchFamily="18" charset="0"/>
            </a:endParaRPr>
          </a:p>
          <a:p>
            <a:r>
              <a:rPr lang="nl-NL" sz="10000" b="1">
                <a:effectLst/>
                <a:latin typeface="Arial"/>
                <a:ea typeface="Calibri" panose="020F0502020204030204" pitchFamily="34" charset="0"/>
                <a:cs typeface="Times New Roman"/>
              </a:rPr>
              <a:t>12.45 – 13.15 uur </a:t>
            </a:r>
            <a:r>
              <a:rPr lang="nl-NL" sz="10000" b="1" err="1">
                <a:latin typeface="Arial"/>
                <a:ea typeface="Calibri" panose="020F0502020204030204" pitchFamily="34" charset="0"/>
                <a:cs typeface="Times New Roman"/>
              </a:rPr>
              <a:t>robin</a:t>
            </a:r>
            <a:r>
              <a:rPr lang="nl-NL" sz="10000" b="1">
                <a:latin typeface="Arial"/>
                <a:ea typeface="Calibri" panose="020F0502020204030204" pitchFamily="34" charset="0"/>
                <a:cs typeface="Times New Roman"/>
              </a:rPr>
              <a:t> </a:t>
            </a:r>
            <a:r>
              <a:rPr lang="nl-NL" sz="10000" b="1" err="1">
                <a:latin typeface="Arial"/>
                <a:ea typeface="Calibri" panose="020F0502020204030204" pitchFamily="34" charset="0"/>
                <a:cs typeface="Times New Roman"/>
              </a:rPr>
              <a:t>lara</a:t>
            </a:r>
            <a:endParaRPr lang="nl-NL" sz="10000" err="1">
              <a:effectLst/>
              <a:latin typeface="Arial" panose="020B0604020202020204" pitchFamily="34" charset="0"/>
              <a:ea typeface="Calibri" panose="020F0502020204030204" pitchFamily="34" charset="0"/>
              <a:cs typeface="Times New Roman" panose="02020603050405020304" pitchFamily="18" charset="0"/>
            </a:endParaRPr>
          </a:p>
          <a:p>
            <a:endParaRPr lang="nl-NL" sz="10000">
              <a:effectLst/>
              <a:latin typeface="Arial" panose="020B0604020202020204" pitchFamily="34" charset="0"/>
              <a:ea typeface="Calibri" panose="020F0502020204030204" pitchFamily="34" charset="0"/>
              <a:cs typeface="Times New Roman" panose="02020603050405020304" pitchFamily="18" charset="0"/>
            </a:endParaRPr>
          </a:p>
          <a:p>
            <a:r>
              <a:rPr lang="nl-NL" sz="10000" b="1">
                <a:effectLst/>
                <a:latin typeface="Arial"/>
                <a:ea typeface="Calibri" panose="020F0502020204030204" pitchFamily="34" charset="0"/>
                <a:cs typeface="Times New Roman"/>
              </a:rPr>
              <a:t>OTD</a:t>
            </a:r>
            <a:endParaRPr lang="nl-NL" sz="10000">
              <a:effectLst/>
              <a:latin typeface="Arial"/>
              <a:ea typeface="Calibri" panose="020F0502020204030204" pitchFamily="34" charset="0"/>
              <a:cs typeface="Times New Roman"/>
            </a:endParaRPr>
          </a:p>
          <a:p>
            <a:r>
              <a:rPr lang="nl-NL" sz="10000" b="1">
                <a:effectLst/>
                <a:latin typeface="Arial"/>
                <a:ea typeface="Calibri" panose="020F0502020204030204" pitchFamily="34" charset="0"/>
                <a:cs typeface="Times New Roman"/>
              </a:rPr>
              <a:t>13.30 – 14.00 uur</a:t>
            </a:r>
            <a:r>
              <a:rPr lang="nl-NL" sz="10000" b="1">
                <a:latin typeface="Arial"/>
                <a:ea typeface="Calibri" panose="020F0502020204030204" pitchFamily="34" charset="0"/>
                <a:cs typeface="Times New Roman"/>
              </a:rPr>
              <a:t> </a:t>
            </a:r>
            <a:r>
              <a:rPr lang="nl-NL" sz="10000" b="1" err="1">
                <a:latin typeface="Arial"/>
                <a:ea typeface="Calibri" panose="020F0502020204030204" pitchFamily="34" charset="0"/>
                <a:cs typeface="Times New Roman"/>
              </a:rPr>
              <a:t>jessie</a:t>
            </a:r>
            <a:r>
              <a:rPr lang="nl-NL" sz="10000" b="1">
                <a:latin typeface="Arial"/>
                <a:ea typeface="Calibri" panose="020F0502020204030204" pitchFamily="34" charset="0"/>
                <a:cs typeface="Times New Roman"/>
              </a:rPr>
              <a:t>, </a:t>
            </a:r>
            <a:r>
              <a:rPr lang="nl-NL" sz="10000" b="1" err="1">
                <a:latin typeface="Arial"/>
                <a:ea typeface="Calibri" panose="020F0502020204030204" pitchFamily="34" charset="0"/>
                <a:cs typeface="Times New Roman"/>
              </a:rPr>
              <a:t>vera</a:t>
            </a:r>
            <a:r>
              <a:rPr lang="nl-NL" sz="10000" b="1">
                <a:latin typeface="Arial"/>
                <a:ea typeface="Calibri" panose="020F0502020204030204" pitchFamily="34" charset="0"/>
                <a:cs typeface="Times New Roman"/>
              </a:rPr>
              <a:t>, </a:t>
            </a:r>
            <a:r>
              <a:rPr lang="nl-NL" sz="10000" b="1" err="1">
                <a:latin typeface="Arial"/>
                <a:ea typeface="Calibri" panose="020F0502020204030204" pitchFamily="34" charset="0"/>
                <a:cs typeface="Times New Roman"/>
              </a:rPr>
              <a:t>ruby</a:t>
            </a:r>
            <a:endParaRPr lang="nl-NL" sz="10000" err="1">
              <a:effectLst/>
              <a:latin typeface="Arial" panose="020B0604020202020204" pitchFamily="34" charset="0"/>
              <a:ea typeface="Calibri" panose="020F0502020204030204" pitchFamily="34" charset="0"/>
              <a:cs typeface="Times New Roman" panose="02020603050405020304" pitchFamily="18" charset="0"/>
            </a:endParaRPr>
          </a:p>
          <a:p>
            <a:r>
              <a:rPr lang="nl-NL" sz="10000" b="1">
                <a:effectLst/>
                <a:latin typeface="Arial"/>
                <a:ea typeface="Calibri" panose="020F0502020204030204" pitchFamily="34" charset="0"/>
                <a:cs typeface="Times New Roman"/>
              </a:rPr>
              <a:t>14.15 – 14.45 uur</a:t>
            </a:r>
            <a:r>
              <a:rPr lang="nl-NL" sz="10000" b="1">
                <a:latin typeface="Arial"/>
                <a:ea typeface="Calibri" panose="020F0502020204030204" pitchFamily="34" charset="0"/>
                <a:cs typeface="Times New Roman"/>
              </a:rPr>
              <a:t> </a:t>
            </a:r>
            <a:r>
              <a:rPr lang="nl-NL" sz="10000" b="1" err="1">
                <a:latin typeface="Arial"/>
                <a:ea typeface="Calibri" panose="020F0502020204030204" pitchFamily="34" charset="0"/>
                <a:cs typeface="Times New Roman"/>
              </a:rPr>
              <a:t>maartje</a:t>
            </a:r>
            <a:r>
              <a:rPr lang="nl-NL" sz="10000" b="1">
                <a:latin typeface="Arial"/>
                <a:ea typeface="Calibri" panose="020F0502020204030204" pitchFamily="34" charset="0"/>
                <a:cs typeface="Times New Roman"/>
              </a:rPr>
              <a:t>, </a:t>
            </a:r>
            <a:r>
              <a:rPr lang="nl-NL" sz="10000" b="1" err="1">
                <a:latin typeface="Arial"/>
                <a:ea typeface="Calibri" panose="020F0502020204030204" pitchFamily="34" charset="0"/>
                <a:cs typeface="Times New Roman"/>
              </a:rPr>
              <a:t>dyoni</a:t>
            </a:r>
            <a:r>
              <a:rPr lang="nl-NL" sz="10000" b="1">
                <a:latin typeface="Arial"/>
                <a:ea typeface="Calibri" panose="020F0502020204030204" pitchFamily="34" charset="0"/>
                <a:cs typeface="Times New Roman"/>
              </a:rPr>
              <a:t>, rachel</a:t>
            </a:r>
            <a:endParaRPr lang="nl-NL" sz="10000">
              <a:effectLst/>
              <a:latin typeface="Arial" panose="020B0604020202020204" pitchFamily="34" charset="0"/>
              <a:ea typeface="Calibri" panose="020F0502020204030204" pitchFamily="34" charset="0"/>
              <a:cs typeface="Times New Roman" panose="02020603050405020304" pitchFamily="18" charset="0"/>
            </a:endParaRPr>
          </a:p>
          <a:p>
            <a:r>
              <a:rPr lang="nl-NL" sz="10000" b="1">
                <a:effectLst/>
                <a:latin typeface="Arial"/>
                <a:ea typeface="Calibri" panose="020F0502020204030204" pitchFamily="34" charset="0"/>
                <a:cs typeface="Times New Roman"/>
              </a:rPr>
              <a:t>15.00 – 15.30 uur </a:t>
            </a:r>
            <a:r>
              <a:rPr lang="nl-NL" sz="10000" b="1">
                <a:latin typeface="Arial"/>
                <a:ea typeface="Calibri" panose="020F0502020204030204" pitchFamily="34" charset="0"/>
                <a:cs typeface="Times New Roman"/>
              </a:rPr>
              <a:t>luuk, </a:t>
            </a:r>
            <a:r>
              <a:rPr lang="nl-NL" sz="10000" b="1" err="1">
                <a:latin typeface="Arial"/>
                <a:ea typeface="Calibri" panose="020F0502020204030204" pitchFamily="34" charset="0"/>
                <a:cs typeface="Times New Roman"/>
              </a:rPr>
              <a:t>sam</a:t>
            </a:r>
            <a:r>
              <a:rPr lang="nl-NL" sz="10000" b="1">
                <a:latin typeface="Arial"/>
                <a:ea typeface="Calibri" panose="020F0502020204030204" pitchFamily="34" charset="0"/>
                <a:cs typeface="Times New Roman"/>
              </a:rPr>
              <a:t>, </a:t>
            </a:r>
            <a:r>
              <a:rPr lang="nl-NL" sz="10000" b="1" err="1">
                <a:latin typeface="Arial"/>
                <a:ea typeface="Calibri" panose="020F0502020204030204" pitchFamily="34" charset="0"/>
                <a:cs typeface="Times New Roman"/>
              </a:rPr>
              <a:t>simone</a:t>
            </a:r>
            <a:endParaRPr lang="nl-NL" sz="10000" err="1">
              <a:effectLst/>
              <a:latin typeface="Arial" panose="020B0604020202020204" pitchFamily="34" charset="0"/>
              <a:ea typeface="Calibri" panose="020F0502020204030204" pitchFamily="34" charset="0"/>
              <a:cs typeface="Times New Roman" panose="02020603050405020304" pitchFamily="18" charset="0"/>
            </a:endParaRPr>
          </a:p>
          <a:p>
            <a:endParaRPr lang="nl-NL"/>
          </a:p>
        </p:txBody>
      </p:sp>
    </p:spTree>
    <p:extLst>
      <p:ext uri="{BB962C8B-B14F-4D97-AF65-F5344CB8AC3E}">
        <p14:creationId xmlns:p14="http://schemas.microsoft.com/office/powerpoint/2010/main" val="21607458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63F6B30-1CFD-4DDE-B508-258CC27AAA9E}"/>
              </a:ext>
            </a:extLst>
          </p:cNvPr>
          <p:cNvSpPr>
            <a:spLocks noGrp="1"/>
          </p:cNvSpPr>
          <p:nvPr>
            <p:ph type="ctrTitle"/>
          </p:nvPr>
        </p:nvSpPr>
        <p:spPr/>
        <p:txBody>
          <a:bodyPr/>
          <a:lstStyle/>
          <a:p>
            <a:r>
              <a:rPr lang="nl-NL"/>
              <a:t>Uitvoering</a:t>
            </a:r>
          </a:p>
        </p:txBody>
      </p:sp>
      <p:sp>
        <p:nvSpPr>
          <p:cNvPr id="5" name="Ondertitel 4">
            <a:extLst>
              <a:ext uri="{FF2B5EF4-FFF2-40B4-BE49-F238E27FC236}">
                <a16:creationId xmlns:a16="http://schemas.microsoft.com/office/drawing/2014/main" id="{44EA12EA-20C3-4FBC-9C17-8B286DB4A16F}"/>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1651272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FBC"/>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60F7682-CD9A-D8A3-6F9A-BD520B2211FE}"/>
              </a:ext>
            </a:extLst>
          </p:cNvPr>
          <p:cNvSpPr txBox="1"/>
          <p:nvPr/>
        </p:nvSpPr>
        <p:spPr>
          <a:xfrm>
            <a:off x="2191213" y="2413337"/>
            <a:ext cx="7809574" cy="2031325"/>
          </a:xfrm>
          <a:prstGeom prst="rect">
            <a:avLst/>
          </a:prstGeom>
          <a:noFill/>
        </p:spPr>
        <p:txBody>
          <a:bodyPr wrap="none" rtlCol="0">
            <a:spAutoFit/>
          </a:bodyPr>
          <a:lstStyle/>
          <a:p>
            <a:r>
              <a:rPr lang="nl-NL" dirty="0"/>
              <a:t>Toets 1: QMP</a:t>
            </a:r>
          </a:p>
          <a:p>
            <a:endParaRPr lang="nl-NL" dirty="0"/>
          </a:p>
          <a:p>
            <a:r>
              <a:rPr lang="nl-NL" dirty="0"/>
              <a:t>1.2 Je benoemt de huidige trends in de bloemisterij. </a:t>
            </a:r>
          </a:p>
          <a:p>
            <a:r>
              <a:rPr lang="nl-NL" dirty="0"/>
              <a:t>1.4 Je legt uit wat het effect is van trends op de verkoop van bloemen en planten.</a:t>
            </a:r>
          </a:p>
          <a:p>
            <a:r>
              <a:rPr lang="nl-NL" dirty="0"/>
              <a:t>4.5 Je past de ARBO- en veiligheidsregels toe. </a:t>
            </a:r>
          </a:p>
          <a:p>
            <a:r>
              <a:rPr lang="nl-NL" dirty="0"/>
              <a:t>5.3 Je past de regels/technieken voor het etaleren op een juiste manier toe.</a:t>
            </a:r>
          </a:p>
          <a:p>
            <a:r>
              <a:rPr lang="nl-NL" dirty="0"/>
              <a:t>5.5 Je benoemt de bloemen en planten die je toepast in je werk.</a:t>
            </a:r>
            <a:r>
              <a:rPr lang="nl-NL" dirty="0">
                <a:effectLst/>
              </a:rPr>
              <a:t> </a:t>
            </a:r>
            <a:endParaRPr lang="nl-NL" dirty="0"/>
          </a:p>
        </p:txBody>
      </p:sp>
    </p:spTree>
    <p:extLst>
      <p:ext uri="{BB962C8B-B14F-4D97-AF65-F5344CB8AC3E}">
        <p14:creationId xmlns:p14="http://schemas.microsoft.com/office/powerpoint/2010/main" val="27810852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3159</Words>
  <Application>Microsoft Macintosh PowerPoint</Application>
  <PresentationFormat>Breedbeeld</PresentationFormat>
  <Paragraphs>471</Paragraphs>
  <Slides>86</Slides>
  <Notes>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86</vt:i4>
      </vt:variant>
    </vt:vector>
  </HeadingPairs>
  <TitlesOfParts>
    <vt:vector size="93" baseType="lpstr">
      <vt:lpstr>Arial</vt:lpstr>
      <vt:lpstr>Arial Black</vt:lpstr>
      <vt:lpstr>Calibri</vt:lpstr>
      <vt:lpstr>Calibri Light</vt:lpstr>
      <vt:lpstr>Courier New</vt:lpstr>
      <vt:lpstr>Lato</vt:lpstr>
      <vt:lpstr>Kantoorthema</vt:lpstr>
      <vt:lpstr>PowerPoint-presentatie</vt:lpstr>
      <vt:lpstr>Studiejaar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Stands</vt:lpstr>
      <vt:lpstr>Wat is een stand?</vt:lpstr>
      <vt:lpstr>PowerPoint-presentatie</vt:lpstr>
      <vt:lpstr>PowerPoint-presentatie</vt:lpstr>
      <vt:lpstr>1e gesprek opdrachtgever</vt:lpstr>
      <vt:lpstr>Gesprek opdrachtgever</vt:lpstr>
      <vt:lpstr>Projectbeschrijving</vt:lpstr>
      <vt:lpstr>PowerPoint-presentatie</vt:lpstr>
      <vt:lpstr>PowerPoint-presentatie</vt:lpstr>
      <vt:lpstr>PowerPoint-presentatie</vt:lpstr>
      <vt:lpstr>PowerPoint-presentatie</vt:lpstr>
      <vt:lpstr>PowerPoint-presentatie</vt:lpstr>
      <vt:lpstr>PowerPoint-presentatie</vt:lpstr>
      <vt:lpstr>Definitie trend</vt:lpstr>
      <vt:lpstr>Trends</vt:lpstr>
      <vt:lpstr>   https://www.bloemenbureauholland.nl/artikel/groenbranche-trends-2021</vt:lpstr>
      <vt:lpstr>PowerPoint-presentatie</vt:lpstr>
      <vt:lpstr>Stands ontwerpen</vt:lpstr>
      <vt:lpstr>Ontwerp als groep</vt:lpstr>
      <vt:lpstr>Selectie</vt:lpstr>
      <vt:lpstr>Styling in de stand</vt:lpstr>
      <vt:lpstr>Trend, stand, arrangement</vt:lpstr>
      <vt:lpstr>Eyecatchers in de stand</vt:lpstr>
      <vt:lpstr>Productverhaal </vt:lpstr>
      <vt:lpstr>Jezelf presenteren in de stand</vt:lpstr>
      <vt:lpstr>Beleving in de stand</vt:lpstr>
      <vt:lpstr>Beleving: De zintuigen prikkelen </vt:lpstr>
      <vt:lpstr>Wat levert ‘beleving’ op?</vt:lpstr>
      <vt:lpstr>Welke belevingen houden jou langer in een winkel?</vt:lpstr>
      <vt:lpstr>Hoe creëer je beleving? </vt:lpstr>
      <vt:lpstr>Duurzaamheid in de stand</vt:lpstr>
      <vt:lpstr>PowerPoint-presentatie</vt:lpstr>
      <vt:lpstr>Duurzaamheid &amp; ontwerpen</vt:lpstr>
      <vt:lpstr>Duurzaamheid &amp; ontwerpen</vt:lpstr>
      <vt:lpstr>Duurzaamheid &amp; materiaal </vt:lpstr>
      <vt:lpstr>Duurzame productie en consumptie </vt:lpstr>
      <vt:lpstr>PowerPoint-presentatie</vt:lpstr>
      <vt:lpstr>Wat is duurzaamheid??</vt:lpstr>
      <vt:lpstr>Wat is het verschil tussen duurzame consumptie &amp; productie?</vt:lpstr>
      <vt:lpstr>Welke voorbeelden ken je van duurzame consumptie en/of productie?</vt:lpstr>
      <vt:lpstr>Hoe ziet duurzame consumptie/productie in de bloemenbranche eruit?</vt:lpstr>
      <vt:lpstr>Hoe gaan jullie rekening houden met duurzame consumptie &amp; productie in de stand?</vt:lpstr>
      <vt:lpstr>Inplannen functioneringsgesprekken</vt:lpstr>
      <vt:lpstr>Voorbereiden gesprek opdrachtgever</vt:lpstr>
      <vt:lpstr>Expertreview </vt:lpstr>
      <vt:lpstr>Keuzes maken  </vt:lpstr>
      <vt:lpstr>Opzet/inhoud van het adviesgesprek</vt:lpstr>
      <vt:lpstr>Onderbouwen/verhaal opdrachtgever</vt:lpstr>
      <vt:lpstr>Planning m.b.t. presentatie opdrachtgever</vt:lpstr>
      <vt:lpstr>Uitvoeringsvoorbereiding </vt:lpstr>
      <vt:lpstr>Koopt in en beheert voorraad</vt:lpstr>
      <vt:lpstr>Voorcalculatie</vt:lpstr>
      <vt:lpstr>Koopt in en beheert de voorraad</vt:lpstr>
      <vt:lpstr>Budget per groep</vt:lpstr>
      <vt:lpstr>Kaders/eisen rondom budget</vt:lpstr>
      <vt:lpstr>PowerPoint-presentatie</vt:lpstr>
      <vt:lpstr>Verantwoording in Excell</vt:lpstr>
      <vt:lpstr>Uitvoeringsvoorbereiding</vt:lpstr>
      <vt:lpstr>Uitvoeringsplanning</vt:lpstr>
      <vt:lpstr>Advies: maak een werkanalyse</vt:lpstr>
      <vt:lpstr>Voorbeeld werkanalyse</vt:lpstr>
      <vt:lpstr>Informatiebordje</vt:lpstr>
      <vt:lpstr>PowerPoint-presentatie</vt:lpstr>
      <vt:lpstr>PowerPoint-presentatie</vt:lpstr>
      <vt:lpstr>PowerPoint-presentatie</vt:lpstr>
      <vt:lpstr>PowerPoint-presentatie</vt:lpstr>
      <vt:lpstr>PowerPoint-presentatie</vt:lpstr>
      <vt:lpstr>Schouw</vt:lpstr>
      <vt:lpstr>Wat is een schouw?</vt:lpstr>
      <vt:lpstr>Beoordelingscriteria</vt:lpstr>
      <vt:lpstr>Wat toon je?</vt:lpstr>
      <vt:lpstr>Hoe toon je?</vt:lpstr>
      <vt:lpstr>Proefschouw</vt:lpstr>
      <vt:lpstr>Inplannen schouw en eindevaluatie </vt:lpstr>
      <vt:lpstr>Uitvoering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Inge van Steen</dc:creator>
  <cp:lastModifiedBy>Inge van Steen</cp:lastModifiedBy>
  <cp:revision>2</cp:revision>
  <dcterms:created xsi:type="dcterms:W3CDTF">2022-09-07T22:16:41Z</dcterms:created>
  <dcterms:modified xsi:type="dcterms:W3CDTF">2022-10-06T07:05:51Z</dcterms:modified>
</cp:coreProperties>
</file>